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3" r:id="rId3"/>
  </p:sldMasterIdLst>
  <p:notesMasterIdLst>
    <p:notesMasterId r:id="rId11"/>
  </p:notesMasterIdLst>
  <p:handoutMasterIdLst>
    <p:handoutMasterId r:id="rId29"/>
  </p:handoutMasterIdLst>
  <p:sldIdLst>
    <p:sldId id="291" r:id="rId4"/>
    <p:sldId id="573" r:id="rId5"/>
    <p:sldId id="577" r:id="rId6"/>
    <p:sldId id="578" r:id="rId7"/>
    <p:sldId id="579" r:id="rId8"/>
    <p:sldId id="580" r:id="rId9"/>
    <p:sldId id="581" r:id="rId10"/>
    <p:sldId id="583" r:id="rId12"/>
    <p:sldId id="584" r:id="rId13"/>
    <p:sldId id="582" r:id="rId14"/>
    <p:sldId id="541" r:id="rId15"/>
    <p:sldId id="588" r:id="rId16"/>
    <p:sldId id="591" r:id="rId17"/>
    <p:sldId id="594" r:id="rId18"/>
    <p:sldId id="593" r:id="rId19"/>
    <p:sldId id="543" r:id="rId20"/>
    <p:sldId id="550" r:id="rId21"/>
    <p:sldId id="545" r:id="rId22"/>
    <p:sldId id="587" r:id="rId23"/>
    <p:sldId id="542" r:id="rId24"/>
    <p:sldId id="575" r:id="rId25"/>
    <p:sldId id="574" r:id="rId26"/>
    <p:sldId id="585" r:id="rId27"/>
    <p:sldId id="411" r:id="rId28"/>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5885"/>
    <a:srgbClr val="EA718A"/>
    <a:srgbClr val="3052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59" autoAdjust="0"/>
    <p:restoredTop sz="94620" autoAdjust="0"/>
  </p:normalViewPr>
  <p:slideViewPr>
    <p:cSldViewPr>
      <p:cViewPr varScale="1">
        <p:scale>
          <a:sx n="84" d="100"/>
          <a:sy n="84" d="100"/>
        </p:scale>
        <p:origin x="564" y="72"/>
      </p:cViewPr>
      <p:guideLst>
        <p:guide orient="horz" pos="217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4584"/>
    </p:cViewPr>
  </p:sorterViewPr>
  <p:notesViewPr>
    <p:cSldViewPr>
      <p:cViewPr varScale="1">
        <p:scale>
          <a:sx n="51" d="100"/>
          <a:sy n="51" d="100"/>
        </p:scale>
        <p:origin x="-2910" y="-84"/>
      </p:cViewPr>
      <p:guideLst>
        <p:guide orient="horz" pos="2893"/>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2" Type="http://schemas.openxmlformats.org/officeDocument/2006/relationships/tableStyles" Target="tableStyles.xml"/><Relationship Id="rId31" Type="http://schemas.openxmlformats.org/officeDocument/2006/relationships/viewProps" Target="viewProps.xml"/><Relationship Id="rId30" Type="http://schemas.openxmlformats.org/officeDocument/2006/relationships/presProps" Target="presProps.xml"/><Relationship Id="rId3" Type="http://schemas.openxmlformats.org/officeDocument/2006/relationships/slideMaster" Target="slideMasters/slideMaster2.xml"/><Relationship Id="rId29" Type="http://schemas.openxmlformats.org/officeDocument/2006/relationships/handoutMaster" Target="handoutMasters/handoutMaster1.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notesMaster" Target="notesMasters/notesMaster1.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890F4910-9402-4CFF-A5A4-E8746C148D3B}" type="datetimeFigureOut">
              <a:rPr lang="zh-CN" altLang="en-US"/>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5566ECCD-EFF1-4082-88FE-567B31C35289}" type="slidenum">
              <a:rPr lang="zh-CN" altLang="en-US"/>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075DFDE7-310D-40EF-B345-5A028C9F8EDF}" type="datetimeFigureOut">
              <a:rPr lang="zh-CN" altLang="en-US"/>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a:t>单击此处编辑母版文本样式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zh-CN" altLang="en-US" noProof="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C0621ED5-76D9-4E08-B5CE-4C90D19C3A6B}"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C0621ED5-76D9-4E08-B5CE-4C90D19C3A6B}"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幻灯片图像占位符 1"/>
          <p:cNvSpPr>
            <a:spLocks noGrp="1" noRot="1" noChangeAspect="1"/>
          </p:cNvSpPr>
          <p:nvPr>
            <p:ph type="sldImg"/>
          </p:nvPr>
        </p:nvSpPr>
        <p:spPr bwMode="auto">
          <a:noFill/>
          <a:ln>
            <a:solidFill>
              <a:srgbClr val="000000"/>
            </a:solidFill>
            <a:miter lim="800000"/>
          </a:ln>
        </p:spPr>
      </p:sp>
      <p:sp>
        <p:nvSpPr>
          <p:cNvPr id="39938" name="备注占位符 2"/>
          <p:cNvSpPr>
            <a:spLocks noGrp="1"/>
          </p:cNvSpPr>
          <p:nvPr>
            <p:ph type="body" idx="1"/>
          </p:nvPr>
        </p:nvSpPr>
        <p:spPr bwMode="auto">
          <a:noFill/>
        </p:spPr>
        <p:txBody>
          <a:bodyPr wrap="square" numCol="1" anchor="t" anchorCtr="0" compatLnSpc="1"/>
          <a:lstStyle/>
          <a:p>
            <a:pPr marL="0" marR="0" indent="0" algn="l" defTabSz="914400" rtl="0" eaLnBrk="0" fontAlgn="base" latinLnBrk="0" hangingPunct="0">
              <a:lnSpc>
                <a:spcPct val="100000"/>
              </a:lnSpc>
              <a:spcBef>
                <a:spcPct val="30000"/>
              </a:spcBef>
              <a:spcAft>
                <a:spcPct val="0"/>
              </a:spcAft>
              <a:buClrTx/>
              <a:buSzTx/>
              <a:buFontTx/>
              <a:buNone/>
              <a:defRPr/>
            </a:pPr>
            <a:r>
              <a:rPr lang="zh-CN" altLang="en-US" dirty="0"/>
              <a:t>专职教师课堂教学质量考核讲师组测评连续四年均进入一等奖 </a:t>
            </a:r>
            <a:endParaRPr lang="zh-CN" altLang="en-US" dirty="0"/>
          </a:p>
        </p:txBody>
      </p:sp>
      <p:sp>
        <p:nvSpPr>
          <p:cNvPr id="39939" name="灯片编号占位符 3"/>
          <p:cNvSpPr>
            <a:spLocks noGrp="1"/>
          </p:cNvSpPr>
          <p:nvPr>
            <p:ph type="sldNum" sz="quarter" idx="5"/>
          </p:nvPr>
        </p:nvSpPr>
        <p:spPr bwMode="auto">
          <a:noFill/>
          <a:ln>
            <a:miter lim="800000"/>
          </a:ln>
        </p:spPr>
        <p:txBody>
          <a:bodyPr wrap="square" numCol="1" anchorCtr="0" compatLnSpc="1"/>
          <a:lstStyle/>
          <a:p>
            <a:fld id="{0B4CBD72-AC3C-48F3-AD16-26B375BD5FD4}" type="slidenum">
              <a:rPr lang="zh-CN" altLang="en-US" smtClean="0"/>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pic>
        <p:nvPicPr>
          <p:cNvPr id="2" name="图片 6"/>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showMasterSp="0">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BAF6BA95-BD87-48FA-BE78-827F46164195}"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BEC7CE7F-1FFB-4064-A285-E128A17FD122}" type="slidenum">
              <a:rPr lang="zh-CN" altLang="en-US"/>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7D064F25-2584-44FC-AF61-8C667DF19122}"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6F326E43-275D-4EEC-AAFF-6A1298FC00C3}" type="slidenum">
              <a:rPr lang="zh-CN" altLang="en-US"/>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自定义版式">
    <p:spTree>
      <p:nvGrpSpPr>
        <p:cNvPr id="1" name=""/>
        <p:cNvGrpSpPr/>
        <p:nvPr/>
      </p:nvGrpSpPr>
      <p:grpSpPr>
        <a:xfrm>
          <a:off x="0" y="0"/>
          <a:ext cx="0" cy="0"/>
          <a:chOff x="0" y="0"/>
          <a:chExt cx="0" cy="0"/>
        </a:xfrm>
      </p:grpSpPr>
      <p:pic>
        <p:nvPicPr>
          <p:cNvPr id="2" name="Picture 3"/>
          <p:cNvPicPr>
            <a:picLocks noChangeAspect="1" noChangeArrowheads="1"/>
          </p:cNvPicPr>
          <p:nvPr userDrawn="1"/>
        </p:nvPicPr>
        <p:blipFill>
          <a:blip r:embed="rId2"/>
          <a:srcRect/>
          <a:stretch>
            <a:fillRect/>
          </a:stretch>
        </p:blipFill>
        <p:spPr bwMode="auto">
          <a:xfrm>
            <a:off x="-11113" y="-1588"/>
            <a:ext cx="9167813" cy="6861176"/>
          </a:xfrm>
          <a:prstGeom prst="rect">
            <a:avLst/>
          </a:prstGeom>
          <a:noFill/>
          <a:ln w="9525">
            <a:noFill/>
            <a:miter lim="800000"/>
            <a:headEnd/>
            <a:tailEnd/>
          </a:ln>
        </p:spPr>
      </p:pic>
      <p:pic>
        <p:nvPicPr>
          <p:cNvPr id="3" name="Picture 3" descr="J:\设计ppt\马年素材\赢在马年副本.png"/>
          <p:cNvPicPr>
            <a:picLocks noChangeAspect="1" noChangeArrowheads="1"/>
          </p:cNvPicPr>
          <p:nvPr userDrawn="1"/>
        </p:nvPicPr>
        <p:blipFill>
          <a:blip r:embed="rId3"/>
          <a:srcRect/>
          <a:stretch>
            <a:fillRect/>
          </a:stretch>
        </p:blipFill>
        <p:spPr bwMode="auto">
          <a:xfrm>
            <a:off x="7194550" y="138113"/>
            <a:ext cx="1811338" cy="1266825"/>
          </a:xfrm>
          <a:prstGeom prst="rect">
            <a:avLst/>
          </a:prstGeom>
          <a:noFill/>
          <a:ln w="9525">
            <a:noFill/>
            <a:miter lim="800000"/>
            <a:headEnd/>
            <a:tailEnd/>
          </a:ln>
        </p:spPr>
      </p:pic>
    </p:spTree>
  </p:cSld>
  <p:clrMapOvr>
    <a:masterClrMapping/>
  </p:clrMapOvr>
  <p:transition spd="med" advClick="0" advTm="1000">
    <p:pull/>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pic>
        <p:nvPicPr>
          <p:cNvPr id="2" name="Picture 2" descr="F:\临时\amy\模板\商务\12\3.png"/>
          <p:cNvPicPr>
            <a:picLocks noChangeAspect="1" noChangeArrowheads="1"/>
          </p:cNvPicPr>
          <p:nvPr userDrawn="1"/>
        </p:nvPicPr>
        <p:blipFill>
          <a:blip r:embed="rId2"/>
          <a:stretch>
            <a:fillRect/>
          </a:stretch>
        </p:blipFill>
        <p:spPr bwMode="auto">
          <a:xfrm>
            <a:off x="63500" y="0"/>
            <a:ext cx="9017000" cy="6858000"/>
          </a:xfrm>
          <a:prstGeom prst="rect">
            <a:avLst/>
          </a:prstGeom>
          <a:ln>
            <a:noFill/>
          </a:ln>
          <a:effectLst>
            <a:outerShdw blurRad="190500" algn="tl" rotWithShape="0">
              <a:srgbClr val="000000">
                <a:alpha val="70000"/>
              </a:srgbClr>
            </a:outerShdw>
          </a:effectLst>
        </p:spPr>
      </p:pic>
      <p:sp>
        <p:nvSpPr>
          <p:cNvPr id="3" name="矩形 3"/>
          <p:cNvSpPr/>
          <p:nvPr userDrawn="1"/>
        </p:nvSpPr>
        <p:spPr bwMode="auto">
          <a:xfrm>
            <a:off x="4427984" y="332656"/>
            <a:ext cx="4332468" cy="461665"/>
          </a:xfrm>
          <a:prstGeom prst="rect">
            <a:avLst/>
          </a:prstGeom>
          <a:solidFill>
            <a:schemeClr val="bg1">
              <a:lumMod val="65000"/>
              <a:alpha val="79000"/>
            </a:schemeClr>
          </a:solidFill>
        </p:spPr>
        <p:txBody>
          <a:bodyPr wrap="none">
            <a:spAutoFit/>
          </a:bodyPr>
          <a:lstStyle/>
          <a:p>
            <a:pPr algn="ctr">
              <a:defRPr/>
            </a:pPr>
            <a:r>
              <a:rPr lang="zh-CN" altLang="en-US" sz="2400" dirty="0">
                <a:ln w="18415" cmpd="sng">
                  <a:solidFill>
                    <a:srgbClr val="FFFFFF"/>
                  </a:solidFill>
                  <a:prstDash val="solid"/>
                </a:ln>
                <a:solidFill>
                  <a:srgbClr val="FFFFFF"/>
                </a:solidFill>
                <a:effectLst>
                  <a:outerShdw blurRad="38100" dist="38100" dir="2700000" algn="tl">
                    <a:srgbClr val="000000">
                      <a:alpha val="43137"/>
                    </a:srgbClr>
                  </a:outerShdw>
                </a:effectLst>
                <a:ea typeface="汉鼎简中宋" pitchFamily="49" charset="-122"/>
              </a:rPr>
              <a:t>皮皮淘</a:t>
            </a:r>
            <a:r>
              <a:rPr lang="en-US" altLang="zh-CN" sz="2400" dirty="0">
                <a:ln w="18415" cmpd="sng">
                  <a:solidFill>
                    <a:srgbClr val="FFFFFF"/>
                  </a:solidFill>
                  <a:prstDash val="solid"/>
                </a:ln>
                <a:solidFill>
                  <a:srgbClr val="FFFFFF"/>
                </a:solidFill>
                <a:effectLst>
                  <a:outerShdw blurRad="38100" dist="38100" dir="2700000" algn="tl">
                    <a:srgbClr val="000000">
                      <a:alpha val="43137"/>
                    </a:srgbClr>
                  </a:outerShdw>
                </a:effectLst>
                <a:ea typeface="汉鼎简中宋" pitchFamily="49" charset="-122"/>
              </a:rPr>
              <a:t>PPT  </a:t>
            </a:r>
            <a:r>
              <a:rPr lang="zh-CN" altLang="en-US" sz="2400" dirty="0">
                <a:ln w="18415" cmpd="sng">
                  <a:solidFill>
                    <a:srgbClr val="FFFFFF"/>
                  </a:solidFill>
                  <a:prstDash val="solid"/>
                </a:ln>
                <a:solidFill>
                  <a:srgbClr val="FFFFFF"/>
                </a:solidFill>
                <a:effectLst>
                  <a:outerShdw blurRad="38100" dist="38100" dir="2700000" algn="tl">
                    <a:srgbClr val="000000">
                      <a:alpha val="43137"/>
                    </a:srgbClr>
                  </a:outerShdw>
                </a:effectLst>
                <a:ea typeface="汉鼎简中宋" pitchFamily="49" charset="-122"/>
              </a:rPr>
              <a:t>精制水晶图表大全</a:t>
            </a:r>
            <a:endParaRPr lang="zh-CN" altLang="en-US" sz="2400" dirty="0">
              <a:ln w="18415" cmpd="sng">
                <a:solidFill>
                  <a:srgbClr val="FFFFFF"/>
                </a:solidFill>
                <a:prstDash val="solid"/>
              </a:ln>
              <a:solidFill>
                <a:srgbClr val="FFFFFF"/>
              </a:solidFill>
              <a:effectLst>
                <a:outerShdw blurRad="38100" dist="38100" dir="2700000" algn="tl">
                  <a:srgbClr val="000000">
                    <a:alpha val="43137"/>
                  </a:srgbClr>
                </a:outerShdw>
              </a:effectLst>
              <a:ea typeface="汉鼎简中宋" pitchFamily="49" charset="-122"/>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lvl1pPr fontAlgn="base">
              <a:spcBef>
                <a:spcPct val="0"/>
              </a:spcBef>
              <a:spcAft>
                <a:spcPct val="0"/>
              </a:spcAft>
              <a:defRPr>
                <a:latin typeface="Arial" panose="020B0604020202020204" pitchFamily="34" charset="0"/>
                <a:ea typeface="宋体" panose="02010600030101010101" pitchFamily="2" charset="-122"/>
              </a:defRPr>
            </a:lvl1pPr>
          </a:lstStyle>
          <a:p>
            <a:pPr>
              <a:defRPr/>
            </a:pPr>
            <a:fld id="{9C684726-6494-4A5A-B09B-8424FEB2CE40}" type="datetimeFigureOut">
              <a:rPr lang="zh-CN" altLang="en-US"/>
            </a:fld>
            <a:endParaRPr lang="zh-CN" altLang="en-US"/>
          </a:p>
        </p:txBody>
      </p:sp>
      <p:sp>
        <p:nvSpPr>
          <p:cNvPr id="5" name="页脚占位符 4"/>
          <p:cNvSpPr>
            <a:spLocks noGrp="1"/>
          </p:cNvSpPr>
          <p:nvPr>
            <p:ph type="ftr" sz="quarter" idx="11"/>
          </p:nvPr>
        </p:nvSpPr>
        <p:spPr/>
        <p:txBody>
          <a:bodyPr/>
          <a:lstStyle>
            <a:lvl1pPr fontAlgn="base">
              <a:spcBef>
                <a:spcPct val="0"/>
              </a:spcBef>
              <a:spcAft>
                <a:spcPct val="0"/>
              </a:spcAft>
              <a:defRPr>
                <a:latin typeface="Arial" panose="020B0604020202020204" pitchFamily="34" charset="0"/>
                <a:ea typeface="宋体" panose="02010600030101010101" pitchFamily="2" charset="-122"/>
              </a:defRPr>
            </a:lvl1pPr>
          </a:lstStyle>
          <a:p>
            <a:pPr>
              <a:defRPr/>
            </a:pPr>
            <a:endParaRPr lang="zh-CN" altLang="en-US"/>
          </a:p>
        </p:txBody>
      </p:sp>
      <p:sp>
        <p:nvSpPr>
          <p:cNvPr id="6" name="灯片编号占位符 5"/>
          <p:cNvSpPr>
            <a:spLocks noGrp="1"/>
          </p:cNvSpPr>
          <p:nvPr>
            <p:ph type="sldNum" sz="quarter" idx="12"/>
          </p:nvPr>
        </p:nvSpPr>
        <p:spPr/>
        <p:txBody>
          <a:bodyPr/>
          <a:lstStyle>
            <a:lvl1pPr fontAlgn="base">
              <a:spcBef>
                <a:spcPct val="0"/>
              </a:spcBef>
              <a:spcAft>
                <a:spcPct val="0"/>
              </a:spcAft>
              <a:defRPr>
                <a:latin typeface="Arial" panose="020B0604020202020204" pitchFamily="34" charset="0"/>
                <a:ea typeface="宋体" panose="02010600030101010101" pitchFamily="2" charset="-122"/>
              </a:defRPr>
            </a:lvl1pPr>
          </a:lstStyle>
          <a:p>
            <a:pPr>
              <a:defRPr/>
            </a:pPr>
            <a:fld id="{605A8B70-44A6-4D85-B37A-ECCF40CEA8DF}" type="slidenum">
              <a:rPr lang="zh-CN" altLang="en-US"/>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lvl1pPr fontAlgn="base">
              <a:spcBef>
                <a:spcPct val="0"/>
              </a:spcBef>
              <a:spcAft>
                <a:spcPct val="0"/>
              </a:spcAft>
              <a:defRPr>
                <a:latin typeface="Arial" panose="020B0604020202020204" pitchFamily="34" charset="0"/>
                <a:ea typeface="宋体" panose="02010600030101010101" pitchFamily="2" charset="-122"/>
              </a:defRPr>
            </a:lvl1pPr>
          </a:lstStyle>
          <a:p>
            <a:pPr>
              <a:defRPr/>
            </a:pPr>
            <a:fld id="{D2A88C36-D022-45AA-9D35-735E750F5BA1}" type="datetimeFigureOut">
              <a:rPr lang="zh-CN" altLang="en-US"/>
            </a:fld>
            <a:endParaRPr lang="zh-CN" altLang="en-US"/>
          </a:p>
        </p:txBody>
      </p:sp>
      <p:sp>
        <p:nvSpPr>
          <p:cNvPr id="5" name="页脚占位符 4"/>
          <p:cNvSpPr>
            <a:spLocks noGrp="1"/>
          </p:cNvSpPr>
          <p:nvPr>
            <p:ph type="ftr" sz="quarter" idx="11"/>
          </p:nvPr>
        </p:nvSpPr>
        <p:spPr/>
        <p:txBody>
          <a:bodyPr/>
          <a:lstStyle>
            <a:lvl1pPr fontAlgn="base">
              <a:spcBef>
                <a:spcPct val="0"/>
              </a:spcBef>
              <a:spcAft>
                <a:spcPct val="0"/>
              </a:spcAft>
              <a:defRPr>
                <a:latin typeface="Arial" panose="020B0604020202020204" pitchFamily="34" charset="0"/>
                <a:ea typeface="宋体" panose="02010600030101010101" pitchFamily="2" charset="-122"/>
              </a:defRPr>
            </a:lvl1pPr>
          </a:lstStyle>
          <a:p>
            <a:pPr>
              <a:defRPr/>
            </a:pPr>
            <a:endParaRPr lang="zh-CN" altLang="en-US"/>
          </a:p>
        </p:txBody>
      </p:sp>
      <p:sp>
        <p:nvSpPr>
          <p:cNvPr id="6" name="灯片编号占位符 5"/>
          <p:cNvSpPr>
            <a:spLocks noGrp="1"/>
          </p:cNvSpPr>
          <p:nvPr>
            <p:ph type="sldNum" sz="quarter" idx="12"/>
          </p:nvPr>
        </p:nvSpPr>
        <p:spPr/>
        <p:txBody>
          <a:bodyPr/>
          <a:lstStyle>
            <a:lvl1pPr fontAlgn="base">
              <a:spcBef>
                <a:spcPct val="0"/>
              </a:spcBef>
              <a:spcAft>
                <a:spcPct val="0"/>
              </a:spcAft>
              <a:defRPr>
                <a:latin typeface="Arial" panose="020B0604020202020204" pitchFamily="34" charset="0"/>
                <a:ea typeface="宋体" panose="02010600030101010101" pitchFamily="2" charset="-122"/>
              </a:defRPr>
            </a:lvl1pPr>
          </a:lstStyle>
          <a:p>
            <a:pPr>
              <a:defRPr/>
            </a:pPr>
            <a:fld id="{E373AC21-17A6-444E-B07E-7D3CFACE0EA0}" type="slidenum">
              <a:rPr lang="zh-CN" altLang="en-US"/>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lvl1pPr fontAlgn="base">
              <a:spcBef>
                <a:spcPct val="0"/>
              </a:spcBef>
              <a:spcAft>
                <a:spcPct val="0"/>
              </a:spcAft>
              <a:defRPr>
                <a:latin typeface="Arial" panose="020B0604020202020204" pitchFamily="34" charset="0"/>
                <a:ea typeface="宋体" panose="02010600030101010101" pitchFamily="2" charset="-122"/>
              </a:defRPr>
            </a:lvl1pPr>
          </a:lstStyle>
          <a:p>
            <a:pPr>
              <a:defRPr/>
            </a:pPr>
            <a:fld id="{8C91D79D-9AEB-459C-8ED4-D65986871D87}" type="datetimeFigureOut">
              <a:rPr lang="zh-CN" altLang="en-US"/>
            </a:fld>
            <a:endParaRPr lang="zh-CN" altLang="en-US"/>
          </a:p>
        </p:txBody>
      </p:sp>
      <p:sp>
        <p:nvSpPr>
          <p:cNvPr id="5" name="页脚占位符 4"/>
          <p:cNvSpPr>
            <a:spLocks noGrp="1"/>
          </p:cNvSpPr>
          <p:nvPr>
            <p:ph type="ftr" sz="quarter" idx="11"/>
          </p:nvPr>
        </p:nvSpPr>
        <p:spPr/>
        <p:txBody>
          <a:bodyPr/>
          <a:lstStyle>
            <a:lvl1pPr fontAlgn="base">
              <a:spcBef>
                <a:spcPct val="0"/>
              </a:spcBef>
              <a:spcAft>
                <a:spcPct val="0"/>
              </a:spcAft>
              <a:defRPr>
                <a:latin typeface="Arial" panose="020B0604020202020204" pitchFamily="34" charset="0"/>
                <a:ea typeface="宋体" panose="02010600030101010101" pitchFamily="2" charset="-122"/>
              </a:defRPr>
            </a:lvl1pPr>
          </a:lstStyle>
          <a:p>
            <a:pPr>
              <a:defRPr/>
            </a:pPr>
            <a:endParaRPr lang="zh-CN" altLang="en-US"/>
          </a:p>
        </p:txBody>
      </p:sp>
      <p:sp>
        <p:nvSpPr>
          <p:cNvPr id="6" name="灯片编号占位符 5"/>
          <p:cNvSpPr>
            <a:spLocks noGrp="1"/>
          </p:cNvSpPr>
          <p:nvPr>
            <p:ph type="sldNum" sz="quarter" idx="12"/>
          </p:nvPr>
        </p:nvSpPr>
        <p:spPr/>
        <p:txBody>
          <a:bodyPr/>
          <a:lstStyle>
            <a:lvl1pPr fontAlgn="base">
              <a:spcBef>
                <a:spcPct val="0"/>
              </a:spcBef>
              <a:spcAft>
                <a:spcPct val="0"/>
              </a:spcAft>
              <a:defRPr>
                <a:latin typeface="Arial" panose="020B0604020202020204" pitchFamily="34" charset="0"/>
                <a:ea typeface="宋体" panose="02010600030101010101" pitchFamily="2" charset="-122"/>
              </a:defRPr>
            </a:lvl1pPr>
          </a:lstStyle>
          <a:p>
            <a:pPr>
              <a:defRPr/>
            </a:pPr>
            <a:fld id="{A551FAF3-2AFD-4E0B-BB4C-C2A98DA34228}" type="slidenum">
              <a:rPr lang="zh-CN" altLang="en-US"/>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lvl1pPr fontAlgn="base">
              <a:spcBef>
                <a:spcPct val="0"/>
              </a:spcBef>
              <a:spcAft>
                <a:spcPct val="0"/>
              </a:spcAft>
              <a:defRPr>
                <a:latin typeface="Arial" panose="020B0604020202020204" pitchFamily="34" charset="0"/>
                <a:ea typeface="宋体" panose="02010600030101010101" pitchFamily="2" charset="-122"/>
              </a:defRPr>
            </a:lvl1pPr>
          </a:lstStyle>
          <a:p>
            <a:pPr>
              <a:defRPr/>
            </a:pPr>
            <a:fld id="{5EBD0362-56AD-418F-A7AC-C552A8439333}" type="datetimeFigureOut">
              <a:rPr lang="zh-CN" altLang="en-US"/>
            </a:fld>
            <a:endParaRPr lang="zh-CN" altLang="en-US"/>
          </a:p>
        </p:txBody>
      </p:sp>
      <p:sp>
        <p:nvSpPr>
          <p:cNvPr id="6" name="页脚占位符 5"/>
          <p:cNvSpPr>
            <a:spLocks noGrp="1"/>
          </p:cNvSpPr>
          <p:nvPr>
            <p:ph type="ftr" sz="quarter" idx="11"/>
          </p:nvPr>
        </p:nvSpPr>
        <p:spPr/>
        <p:txBody>
          <a:bodyPr/>
          <a:lstStyle>
            <a:lvl1pPr fontAlgn="base">
              <a:spcBef>
                <a:spcPct val="0"/>
              </a:spcBef>
              <a:spcAft>
                <a:spcPct val="0"/>
              </a:spcAft>
              <a:defRPr>
                <a:latin typeface="Arial" panose="020B0604020202020204" pitchFamily="34" charset="0"/>
                <a:ea typeface="宋体" panose="02010600030101010101" pitchFamily="2" charset="-122"/>
              </a:defRPr>
            </a:lvl1pPr>
          </a:lstStyle>
          <a:p>
            <a:pPr>
              <a:defRPr/>
            </a:pPr>
            <a:endParaRPr lang="zh-CN" altLang="en-US"/>
          </a:p>
        </p:txBody>
      </p:sp>
      <p:sp>
        <p:nvSpPr>
          <p:cNvPr id="7" name="灯片编号占位符 6"/>
          <p:cNvSpPr>
            <a:spLocks noGrp="1"/>
          </p:cNvSpPr>
          <p:nvPr>
            <p:ph type="sldNum" sz="quarter" idx="12"/>
          </p:nvPr>
        </p:nvSpPr>
        <p:spPr/>
        <p:txBody>
          <a:bodyPr/>
          <a:lstStyle>
            <a:lvl1pPr fontAlgn="base">
              <a:spcBef>
                <a:spcPct val="0"/>
              </a:spcBef>
              <a:spcAft>
                <a:spcPct val="0"/>
              </a:spcAft>
              <a:defRPr>
                <a:latin typeface="Arial" panose="020B0604020202020204" pitchFamily="34" charset="0"/>
                <a:ea typeface="宋体" panose="02010600030101010101" pitchFamily="2" charset="-122"/>
              </a:defRPr>
            </a:lvl1pPr>
          </a:lstStyle>
          <a:p>
            <a:pPr>
              <a:defRPr/>
            </a:pPr>
            <a:fld id="{3D7661E6-BFAC-47BC-8703-AA04F064B246}" type="slidenum">
              <a:rPr lang="zh-CN" altLang="en-US"/>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lvl1pPr fontAlgn="base">
              <a:spcBef>
                <a:spcPct val="0"/>
              </a:spcBef>
              <a:spcAft>
                <a:spcPct val="0"/>
              </a:spcAft>
              <a:defRPr>
                <a:latin typeface="Arial" panose="020B0604020202020204" pitchFamily="34" charset="0"/>
                <a:ea typeface="宋体" panose="02010600030101010101" pitchFamily="2" charset="-122"/>
              </a:defRPr>
            </a:lvl1pPr>
          </a:lstStyle>
          <a:p>
            <a:pPr>
              <a:defRPr/>
            </a:pPr>
            <a:fld id="{9A1F7AF5-7483-4603-9F12-F26F862D7607}" type="datetimeFigureOut">
              <a:rPr lang="zh-CN" altLang="en-US"/>
            </a:fld>
            <a:endParaRPr lang="zh-CN" altLang="en-US"/>
          </a:p>
        </p:txBody>
      </p:sp>
      <p:sp>
        <p:nvSpPr>
          <p:cNvPr id="8" name="页脚占位符 7"/>
          <p:cNvSpPr>
            <a:spLocks noGrp="1"/>
          </p:cNvSpPr>
          <p:nvPr>
            <p:ph type="ftr" sz="quarter" idx="11"/>
          </p:nvPr>
        </p:nvSpPr>
        <p:spPr/>
        <p:txBody>
          <a:bodyPr/>
          <a:lstStyle>
            <a:lvl1pPr fontAlgn="base">
              <a:spcBef>
                <a:spcPct val="0"/>
              </a:spcBef>
              <a:spcAft>
                <a:spcPct val="0"/>
              </a:spcAft>
              <a:defRPr>
                <a:latin typeface="Arial" panose="020B0604020202020204" pitchFamily="34" charset="0"/>
                <a:ea typeface="宋体" panose="02010600030101010101" pitchFamily="2" charset="-122"/>
              </a:defRPr>
            </a:lvl1pPr>
          </a:lstStyle>
          <a:p>
            <a:pPr>
              <a:defRPr/>
            </a:pPr>
            <a:endParaRPr lang="zh-CN" altLang="en-US"/>
          </a:p>
        </p:txBody>
      </p:sp>
      <p:sp>
        <p:nvSpPr>
          <p:cNvPr id="9" name="灯片编号占位符 8"/>
          <p:cNvSpPr>
            <a:spLocks noGrp="1"/>
          </p:cNvSpPr>
          <p:nvPr>
            <p:ph type="sldNum" sz="quarter" idx="12"/>
          </p:nvPr>
        </p:nvSpPr>
        <p:spPr/>
        <p:txBody>
          <a:bodyPr/>
          <a:lstStyle>
            <a:lvl1pPr fontAlgn="base">
              <a:spcBef>
                <a:spcPct val="0"/>
              </a:spcBef>
              <a:spcAft>
                <a:spcPct val="0"/>
              </a:spcAft>
              <a:defRPr>
                <a:latin typeface="Arial" panose="020B0604020202020204" pitchFamily="34" charset="0"/>
                <a:ea typeface="宋体" panose="02010600030101010101" pitchFamily="2" charset="-122"/>
              </a:defRPr>
            </a:lvl1pPr>
          </a:lstStyle>
          <a:p>
            <a:pPr>
              <a:defRPr/>
            </a:pPr>
            <a:fld id="{4F71BEB3-7D5B-4565-9099-13EEB7290BA5}" type="slidenum">
              <a:rPr lang="zh-CN" altLang="en-US"/>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showMasterSp="0">
  <p:cSld name="标题和内容">
    <p:spTree>
      <p:nvGrpSpPr>
        <p:cNvPr id="1" name=""/>
        <p:cNvGrpSpPr/>
        <p:nvPr/>
      </p:nvGrpSpPr>
      <p:grpSpPr>
        <a:xfrm>
          <a:off x="0" y="0"/>
          <a:ext cx="0" cy="0"/>
          <a:chOff x="0" y="0"/>
          <a:chExt cx="0" cy="0"/>
        </a:xfrm>
      </p:grpSpPr>
      <p:pic>
        <p:nvPicPr>
          <p:cNvPr id="4" name="图片 9" descr="55.jpg"/>
          <p:cNvPicPr>
            <a:picLocks noChangeAspect="1"/>
          </p:cNvPicPr>
          <p:nvPr userDrawn="1"/>
        </p:nvPicPr>
        <p:blipFill>
          <a:blip r:embed="rId2"/>
          <a:srcRect t="92709"/>
          <a:stretch>
            <a:fillRect/>
          </a:stretch>
        </p:blipFill>
        <p:spPr bwMode="auto">
          <a:xfrm>
            <a:off x="0" y="6357938"/>
            <a:ext cx="9144000" cy="500062"/>
          </a:xfrm>
          <a:prstGeom prst="rect">
            <a:avLst/>
          </a:prstGeom>
          <a:noFill/>
          <a:ln w="9525">
            <a:noFill/>
            <a:miter lim="800000"/>
            <a:headEnd/>
            <a:tailEnd/>
          </a:ln>
        </p:spPr>
      </p:pic>
      <p:pic>
        <p:nvPicPr>
          <p:cNvPr id="5" name="图片 10" descr="55.jpg"/>
          <p:cNvPicPr>
            <a:picLocks noChangeAspect="1"/>
          </p:cNvPicPr>
          <p:nvPr userDrawn="1"/>
        </p:nvPicPr>
        <p:blipFill>
          <a:blip r:embed="rId2"/>
          <a:srcRect t="8333" r="86719" b="84375"/>
          <a:stretch>
            <a:fillRect/>
          </a:stretch>
        </p:blipFill>
        <p:spPr bwMode="auto">
          <a:xfrm>
            <a:off x="0" y="571500"/>
            <a:ext cx="1214438" cy="500063"/>
          </a:xfrm>
          <a:prstGeom prst="rect">
            <a:avLst/>
          </a:prstGeom>
          <a:noFill/>
          <a:ln w="9525">
            <a:noFill/>
            <a:miter lim="800000"/>
            <a:headEnd/>
            <a:tailEnd/>
          </a:ln>
        </p:spPr>
      </p:pic>
      <p:sp>
        <p:nvSpPr>
          <p:cNvPr id="3" name="内容占位符 2"/>
          <p:cNvSpPr>
            <a:spLocks noGrp="1"/>
          </p:cNvSpPr>
          <p:nvPr>
            <p:ph idx="1"/>
          </p:nvPr>
        </p:nvSpPr>
        <p:spPr/>
        <p:txBody>
          <a:bodyPr/>
          <a:lstStyle>
            <a:lvl1pPr>
              <a:defRPr b="1"/>
            </a:lvl1pPr>
            <a:lvl2pPr>
              <a:defRPr b="1"/>
            </a:lvl2pPr>
            <a:lvl3pPr>
              <a:defRPr b="1"/>
            </a:lvl3pPr>
            <a:lvl4pPr>
              <a:defRPr b="1"/>
            </a:lvl4pPr>
            <a:lvl5pPr>
              <a:defRPr b="1"/>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2" name="标题 1"/>
          <p:cNvSpPr>
            <a:spLocks noGrp="1"/>
          </p:cNvSpPr>
          <p:nvPr>
            <p:ph type="title"/>
          </p:nvPr>
        </p:nvSpPr>
        <p:spPr>
          <a:xfrm>
            <a:off x="1285852" y="274638"/>
            <a:ext cx="6572296" cy="1143000"/>
          </a:xfrm>
        </p:spPr>
        <p:txBody>
          <a:bodyPr/>
          <a:lstStyle>
            <a:lvl1pPr>
              <a:defRPr b="1">
                <a:solidFill>
                  <a:srgbClr val="FF0000"/>
                </a:solidFill>
              </a:defRPr>
            </a:lvl1pPr>
          </a:lstStyle>
          <a:p>
            <a:r>
              <a:rPr lang="zh-CN" altLang="en-US" dirty="0"/>
              <a:t>单击此处编辑母版标题样式</a:t>
            </a:r>
            <a:endParaRPr lang="zh-CN" altLang="en-US" dirty="0"/>
          </a:p>
        </p:txBody>
      </p:sp>
      <p:sp>
        <p:nvSpPr>
          <p:cNvPr id="6" name="日期占位符 3"/>
          <p:cNvSpPr>
            <a:spLocks noGrp="1"/>
          </p:cNvSpPr>
          <p:nvPr>
            <p:ph type="dt" sz="half" idx="10"/>
          </p:nvPr>
        </p:nvSpPr>
        <p:spPr/>
        <p:txBody>
          <a:bodyPr/>
          <a:lstStyle>
            <a:lvl1pPr>
              <a:defRPr/>
            </a:lvl1pPr>
          </a:lstStyle>
          <a:p>
            <a:pPr>
              <a:defRPr/>
            </a:pPr>
            <a:fld id="{E3DF067A-B162-4D4B-8035-1EBA73273AB8}" type="datetimeFigureOut">
              <a:rPr lang="zh-CN" altLang="en-US"/>
            </a:fld>
            <a:endParaRPr lang="zh-CN" altLang="en-US"/>
          </a:p>
        </p:txBody>
      </p:sp>
      <p:sp>
        <p:nvSpPr>
          <p:cNvPr id="7" name="页脚占位符 4"/>
          <p:cNvSpPr>
            <a:spLocks noGrp="1"/>
          </p:cNvSpPr>
          <p:nvPr>
            <p:ph type="ftr" sz="quarter" idx="11"/>
          </p:nvPr>
        </p:nvSpPr>
        <p:spPr/>
        <p:txBody>
          <a:bodyPr/>
          <a:lstStyle>
            <a:lvl1pPr>
              <a:defRPr/>
            </a:lvl1pPr>
          </a:lstStyle>
          <a:p>
            <a:pPr>
              <a:defRPr/>
            </a:pPr>
            <a:endParaRPr lang="zh-CN" altLang="en-US"/>
          </a:p>
        </p:txBody>
      </p:sp>
      <p:sp>
        <p:nvSpPr>
          <p:cNvPr id="8" name="灯片编号占位符 5"/>
          <p:cNvSpPr>
            <a:spLocks noGrp="1"/>
          </p:cNvSpPr>
          <p:nvPr>
            <p:ph type="sldNum" sz="quarter" idx="12"/>
          </p:nvPr>
        </p:nvSpPr>
        <p:spPr/>
        <p:txBody>
          <a:bodyPr/>
          <a:lstStyle>
            <a:lvl1pPr>
              <a:defRPr/>
            </a:lvl1pPr>
          </a:lstStyle>
          <a:p>
            <a:pPr>
              <a:defRPr/>
            </a:pPr>
            <a:fld id="{B1FD1963-4C45-4F9C-87AD-67FED2592FAF}" type="slidenum">
              <a:rPr lang="zh-CN" altLang="en-US"/>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lvl1pPr fontAlgn="base">
              <a:spcBef>
                <a:spcPct val="0"/>
              </a:spcBef>
              <a:spcAft>
                <a:spcPct val="0"/>
              </a:spcAft>
              <a:defRPr>
                <a:latin typeface="Arial" panose="020B0604020202020204" pitchFamily="34" charset="0"/>
                <a:ea typeface="宋体" panose="02010600030101010101" pitchFamily="2" charset="-122"/>
              </a:defRPr>
            </a:lvl1pPr>
          </a:lstStyle>
          <a:p>
            <a:pPr>
              <a:defRPr/>
            </a:pPr>
            <a:fld id="{B6D800DC-0E16-470F-B2F6-10935544EED3}" type="datetimeFigureOut">
              <a:rPr lang="zh-CN" altLang="en-US"/>
            </a:fld>
            <a:endParaRPr lang="zh-CN" altLang="en-US"/>
          </a:p>
        </p:txBody>
      </p:sp>
      <p:sp>
        <p:nvSpPr>
          <p:cNvPr id="4" name="页脚占位符 3"/>
          <p:cNvSpPr>
            <a:spLocks noGrp="1"/>
          </p:cNvSpPr>
          <p:nvPr>
            <p:ph type="ftr" sz="quarter" idx="11"/>
          </p:nvPr>
        </p:nvSpPr>
        <p:spPr/>
        <p:txBody>
          <a:bodyPr/>
          <a:lstStyle>
            <a:lvl1pPr fontAlgn="base">
              <a:spcBef>
                <a:spcPct val="0"/>
              </a:spcBef>
              <a:spcAft>
                <a:spcPct val="0"/>
              </a:spcAft>
              <a:defRPr>
                <a:latin typeface="Arial" panose="020B0604020202020204" pitchFamily="34" charset="0"/>
                <a:ea typeface="宋体" panose="02010600030101010101" pitchFamily="2" charset="-122"/>
              </a:defRPr>
            </a:lvl1pPr>
          </a:lstStyle>
          <a:p>
            <a:pPr>
              <a:defRPr/>
            </a:pPr>
            <a:endParaRPr lang="zh-CN" altLang="en-US"/>
          </a:p>
        </p:txBody>
      </p:sp>
      <p:sp>
        <p:nvSpPr>
          <p:cNvPr id="5" name="灯片编号占位符 4"/>
          <p:cNvSpPr>
            <a:spLocks noGrp="1"/>
          </p:cNvSpPr>
          <p:nvPr>
            <p:ph type="sldNum" sz="quarter" idx="12"/>
          </p:nvPr>
        </p:nvSpPr>
        <p:spPr/>
        <p:txBody>
          <a:bodyPr/>
          <a:lstStyle>
            <a:lvl1pPr fontAlgn="base">
              <a:spcBef>
                <a:spcPct val="0"/>
              </a:spcBef>
              <a:spcAft>
                <a:spcPct val="0"/>
              </a:spcAft>
              <a:defRPr>
                <a:latin typeface="Arial" panose="020B0604020202020204" pitchFamily="34" charset="0"/>
                <a:ea typeface="宋体" panose="02010600030101010101" pitchFamily="2" charset="-122"/>
              </a:defRPr>
            </a:lvl1pPr>
          </a:lstStyle>
          <a:p>
            <a:pPr>
              <a:defRPr/>
            </a:pPr>
            <a:fld id="{492D6524-01AB-4B5A-8F97-C6562993532D}" type="slidenum">
              <a:rPr lang="zh-CN" altLang="en-US"/>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fontAlgn="base">
              <a:spcBef>
                <a:spcPct val="0"/>
              </a:spcBef>
              <a:spcAft>
                <a:spcPct val="0"/>
              </a:spcAft>
              <a:defRPr>
                <a:latin typeface="Arial" panose="020B0604020202020204" pitchFamily="34" charset="0"/>
                <a:ea typeface="宋体" panose="02010600030101010101" pitchFamily="2" charset="-122"/>
              </a:defRPr>
            </a:lvl1pPr>
          </a:lstStyle>
          <a:p>
            <a:pPr>
              <a:defRPr/>
            </a:pPr>
            <a:fld id="{4EDA948B-3EFF-45D7-8A43-A6DD881A2B31}" type="datetimeFigureOut">
              <a:rPr lang="zh-CN" altLang="en-US"/>
            </a:fld>
            <a:endParaRPr lang="zh-CN" altLang="en-US"/>
          </a:p>
        </p:txBody>
      </p:sp>
      <p:sp>
        <p:nvSpPr>
          <p:cNvPr id="3" name="页脚占位符 2"/>
          <p:cNvSpPr>
            <a:spLocks noGrp="1"/>
          </p:cNvSpPr>
          <p:nvPr>
            <p:ph type="ftr" sz="quarter" idx="11"/>
          </p:nvPr>
        </p:nvSpPr>
        <p:spPr/>
        <p:txBody>
          <a:bodyPr/>
          <a:lstStyle>
            <a:lvl1pPr fontAlgn="base">
              <a:spcBef>
                <a:spcPct val="0"/>
              </a:spcBef>
              <a:spcAft>
                <a:spcPct val="0"/>
              </a:spcAft>
              <a:defRPr>
                <a:latin typeface="Arial" panose="020B0604020202020204" pitchFamily="34" charset="0"/>
                <a:ea typeface="宋体" panose="02010600030101010101" pitchFamily="2" charset="-122"/>
              </a:defRPr>
            </a:lvl1pPr>
          </a:lstStyle>
          <a:p>
            <a:pPr>
              <a:defRPr/>
            </a:pPr>
            <a:endParaRPr lang="zh-CN" altLang="en-US"/>
          </a:p>
        </p:txBody>
      </p:sp>
      <p:sp>
        <p:nvSpPr>
          <p:cNvPr id="4" name="灯片编号占位符 3"/>
          <p:cNvSpPr>
            <a:spLocks noGrp="1"/>
          </p:cNvSpPr>
          <p:nvPr>
            <p:ph type="sldNum" sz="quarter" idx="12"/>
          </p:nvPr>
        </p:nvSpPr>
        <p:spPr/>
        <p:txBody>
          <a:bodyPr/>
          <a:lstStyle>
            <a:lvl1pPr fontAlgn="base">
              <a:spcBef>
                <a:spcPct val="0"/>
              </a:spcBef>
              <a:spcAft>
                <a:spcPct val="0"/>
              </a:spcAft>
              <a:defRPr>
                <a:latin typeface="Arial" panose="020B0604020202020204" pitchFamily="34" charset="0"/>
                <a:ea typeface="宋体" panose="02010600030101010101" pitchFamily="2" charset="-122"/>
              </a:defRPr>
            </a:lvl1pPr>
          </a:lstStyle>
          <a:p>
            <a:pPr>
              <a:defRPr/>
            </a:pPr>
            <a:fld id="{BA8D5C8C-641F-43A0-A9BC-50839F8A4A85}" type="slidenum">
              <a:rPr lang="zh-CN" altLang="en-US"/>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lvl1pPr fontAlgn="base">
              <a:spcBef>
                <a:spcPct val="0"/>
              </a:spcBef>
              <a:spcAft>
                <a:spcPct val="0"/>
              </a:spcAft>
              <a:defRPr>
                <a:latin typeface="Arial" panose="020B0604020202020204" pitchFamily="34" charset="0"/>
                <a:ea typeface="宋体" panose="02010600030101010101" pitchFamily="2" charset="-122"/>
              </a:defRPr>
            </a:lvl1pPr>
          </a:lstStyle>
          <a:p>
            <a:pPr>
              <a:defRPr/>
            </a:pPr>
            <a:fld id="{E82E9408-2CA6-4271-B98D-D39089126B15}" type="datetimeFigureOut">
              <a:rPr lang="zh-CN" altLang="en-US"/>
            </a:fld>
            <a:endParaRPr lang="zh-CN" altLang="en-US"/>
          </a:p>
        </p:txBody>
      </p:sp>
      <p:sp>
        <p:nvSpPr>
          <p:cNvPr id="6" name="页脚占位符 5"/>
          <p:cNvSpPr>
            <a:spLocks noGrp="1"/>
          </p:cNvSpPr>
          <p:nvPr>
            <p:ph type="ftr" sz="quarter" idx="11"/>
          </p:nvPr>
        </p:nvSpPr>
        <p:spPr/>
        <p:txBody>
          <a:bodyPr/>
          <a:lstStyle>
            <a:lvl1pPr fontAlgn="base">
              <a:spcBef>
                <a:spcPct val="0"/>
              </a:spcBef>
              <a:spcAft>
                <a:spcPct val="0"/>
              </a:spcAft>
              <a:defRPr>
                <a:latin typeface="Arial" panose="020B0604020202020204" pitchFamily="34" charset="0"/>
                <a:ea typeface="宋体" panose="02010600030101010101" pitchFamily="2" charset="-122"/>
              </a:defRPr>
            </a:lvl1pPr>
          </a:lstStyle>
          <a:p>
            <a:pPr>
              <a:defRPr/>
            </a:pPr>
            <a:endParaRPr lang="zh-CN" altLang="en-US"/>
          </a:p>
        </p:txBody>
      </p:sp>
      <p:sp>
        <p:nvSpPr>
          <p:cNvPr id="7" name="灯片编号占位符 6"/>
          <p:cNvSpPr>
            <a:spLocks noGrp="1"/>
          </p:cNvSpPr>
          <p:nvPr>
            <p:ph type="sldNum" sz="quarter" idx="12"/>
          </p:nvPr>
        </p:nvSpPr>
        <p:spPr/>
        <p:txBody>
          <a:bodyPr/>
          <a:lstStyle>
            <a:lvl1pPr fontAlgn="base">
              <a:spcBef>
                <a:spcPct val="0"/>
              </a:spcBef>
              <a:spcAft>
                <a:spcPct val="0"/>
              </a:spcAft>
              <a:defRPr>
                <a:latin typeface="Arial" panose="020B0604020202020204" pitchFamily="34" charset="0"/>
                <a:ea typeface="宋体" panose="02010600030101010101" pitchFamily="2" charset="-122"/>
              </a:defRPr>
            </a:lvl1pPr>
          </a:lstStyle>
          <a:p>
            <a:pPr>
              <a:defRPr/>
            </a:pPr>
            <a:fld id="{1199D081-427D-4391-ABEC-E1949C4DA2D2}" type="slidenum">
              <a:rPr lang="zh-CN" altLang="en-US"/>
            </a:fld>
            <a:endParaRPr lang="zh-CN"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lvl1pPr fontAlgn="base">
              <a:spcBef>
                <a:spcPct val="0"/>
              </a:spcBef>
              <a:spcAft>
                <a:spcPct val="0"/>
              </a:spcAft>
              <a:defRPr>
                <a:latin typeface="Arial" panose="020B0604020202020204" pitchFamily="34" charset="0"/>
                <a:ea typeface="宋体" panose="02010600030101010101" pitchFamily="2" charset="-122"/>
              </a:defRPr>
            </a:lvl1pPr>
          </a:lstStyle>
          <a:p>
            <a:pPr>
              <a:defRPr/>
            </a:pPr>
            <a:fld id="{7F4092AE-73AD-4443-A7FD-7C6FFF474096}" type="datetimeFigureOut">
              <a:rPr lang="zh-CN" altLang="en-US"/>
            </a:fld>
            <a:endParaRPr lang="zh-CN" altLang="en-US"/>
          </a:p>
        </p:txBody>
      </p:sp>
      <p:sp>
        <p:nvSpPr>
          <p:cNvPr id="6" name="页脚占位符 5"/>
          <p:cNvSpPr>
            <a:spLocks noGrp="1"/>
          </p:cNvSpPr>
          <p:nvPr>
            <p:ph type="ftr" sz="quarter" idx="11"/>
          </p:nvPr>
        </p:nvSpPr>
        <p:spPr/>
        <p:txBody>
          <a:bodyPr/>
          <a:lstStyle>
            <a:lvl1pPr fontAlgn="base">
              <a:spcBef>
                <a:spcPct val="0"/>
              </a:spcBef>
              <a:spcAft>
                <a:spcPct val="0"/>
              </a:spcAft>
              <a:defRPr>
                <a:latin typeface="Arial" panose="020B0604020202020204" pitchFamily="34" charset="0"/>
                <a:ea typeface="宋体" panose="02010600030101010101" pitchFamily="2" charset="-122"/>
              </a:defRPr>
            </a:lvl1pPr>
          </a:lstStyle>
          <a:p>
            <a:pPr>
              <a:defRPr/>
            </a:pPr>
            <a:endParaRPr lang="zh-CN" altLang="en-US"/>
          </a:p>
        </p:txBody>
      </p:sp>
      <p:sp>
        <p:nvSpPr>
          <p:cNvPr id="7" name="灯片编号占位符 6"/>
          <p:cNvSpPr>
            <a:spLocks noGrp="1"/>
          </p:cNvSpPr>
          <p:nvPr>
            <p:ph type="sldNum" sz="quarter" idx="12"/>
          </p:nvPr>
        </p:nvSpPr>
        <p:spPr/>
        <p:txBody>
          <a:bodyPr/>
          <a:lstStyle>
            <a:lvl1pPr fontAlgn="base">
              <a:spcBef>
                <a:spcPct val="0"/>
              </a:spcBef>
              <a:spcAft>
                <a:spcPct val="0"/>
              </a:spcAft>
              <a:defRPr>
                <a:latin typeface="Arial" panose="020B0604020202020204" pitchFamily="34" charset="0"/>
                <a:ea typeface="宋体" panose="02010600030101010101" pitchFamily="2" charset="-122"/>
              </a:defRPr>
            </a:lvl1pPr>
          </a:lstStyle>
          <a:p>
            <a:pPr>
              <a:defRPr/>
            </a:pPr>
            <a:fld id="{90B37A1E-00F3-4FA1-B77F-D6AFC5E60EBD}" type="slidenum">
              <a:rPr lang="zh-CN" altLang="en-US"/>
            </a:fld>
            <a:endParaRPr lang="zh-CN"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lvl1pPr fontAlgn="base">
              <a:spcBef>
                <a:spcPct val="0"/>
              </a:spcBef>
              <a:spcAft>
                <a:spcPct val="0"/>
              </a:spcAft>
              <a:defRPr>
                <a:latin typeface="Arial" panose="020B0604020202020204" pitchFamily="34" charset="0"/>
                <a:ea typeface="宋体" panose="02010600030101010101" pitchFamily="2" charset="-122"/>
              </a:defRPr>
            </a:lvl1pPr>
          </a:lstStyle>
          <a:p>
            <a:pPr>
              <a:defRPr/>
            </a:pPr>
            <a:fld id="{4487DBE2-D6A9-47B6-A0EE-3E95C60E2877}" type="datetimeFigureOut">
              <a:rPr lang="zh-CN" altLang="en-US"/>
            </a:fld>
            <a:endParaRPr lang="zh-CN" altLang="en-US"/>
          </a:p>
        </p:txBody>
      </p:sp>
      <p:sp>
        <p:nvSpPr>
          <p:cNvPr id="5" name="页脚占位符 4"/>
          <p:cNvSpPr>
            <a:spLocks noGrp="1"/>
          </p:cNvSpPr>
          <p:nvPr>
            <p:ph type="ftr" sz="quarter" idx="11"/>
          </p:nvPr>
        </p:nvSpPr>
        <p:spPr/>
        <p:txBody>
          <a:bodyPr/>
          <a:lstStyle>
            <a:lvl1pPr fontAlgn="base">
              <a:spcBef>
                <a:spcPct val="0"/>
              </a:spcBef>
              <a:spcAft>
                <a:spcPct val="0"/>
              </a:spcAft>
              <a:defRPr>
                <a:latin typeface="Arial" panose="020B0604020202020204" pitchFamily="34" charset="0"/>
                <a:ea typeface="宋体" panose="02010600030101010101" pitchFamily="2" charset="-122"/>
              </a:defRPr>
            </a:lvl1pPr>
          </a:lstStyle>
          <a:p>
            <a:pPr>
              <a:defRPr/>
            </a:pPr>
            <a:endParaRPr lang="zh-CN" altLang="en-US"/>
          </a:p>
        </p:txBody>
      </p:sp>
      <p:sp>
        <p:nvSpPr>
          <p:cNvPr id="6" name="灯片编号占位符 5"/>
          <p:cNvSpPr>
            <a:spLocks noGrp="1"/>
          </p:cNvSpPr>
          <p:nvPr>
            <p:ph type="sldNum" sz="quarter" idx="12"/>
          </p:nvPr>
        </p:nvSpPr>
        <p:spPr/>
        <p:txBody>
          <a:bodyPr/>
          <a:lstStyle>
            <a:lvl1pPr fontAlgn="base">
              <a:spcBef>
                <a:spcPct val="0"/>
              </a:spcBef>
              <a:spcAft>
                <a:spcPct val="0"/>
              </a:spcAft>
              <a:defRPr>
                <a:latin typeface="Arial" panose="020B0604020202020204" pitchFamily="34" charset="0"/>
                <a:ea typeface="宋体" panose="02010600030101010101" pitchFamily="2" charset="-122"/>
              </a:defRPr>
            </a:lvl1pPr>
          </a:lstStyle>
          <a:p>
            <a:pPr>
              <a:defRPr/>
            </a:pPr>
            <a:fld id="{0671B78D-D081-489F-8A82-B8DB46FC5173}" type="slidenum">
              <a:rPr lang="zh-CN" altLang="en-US"/>
            </a:fld>
            <a:endParaRPr lang="zh-CN"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lvl1pPr fontAlgn="base">
              <a:spcBef>
                <a:spcPct val="0"/>
              </a:spcBef>
              <a:spcAft>
                <a:spcPct val="0"/>
              </a:spcAft>
              <a:defRPr>
                <a:latin typeface="Arial" panose="020B0604020202020204" pitchFamily="34" charset="0"/>
                <a:ea typeface="宋体" panose="02010600030101010101" pitchFamily="2" charset="-122"/>
              </a:defRPr>
            </a:lvl1pPr>
          </a:lstStyle>
          <a:p>
            <a:pPr>
              <a:defRPr/>
            </a:pPr>
            <a:fld id="{65385402-7CBD-4CA4-90A5-0438757923AC}" type="datetimeFigureOut">
              <a:rPr lang="zh-CN" altLang="en-US"/>
            </a:fld>
            <a:endParaRPr lang="zh-CN" altLang="en-US"/>
          </a:p>
        </p:txBody>
      </p:sp>
      <p:sp>
        <p:nvSpPr>
          <p:cNvPr id="5" name="页脚占位符 4"/>
          <p:cNvSpPr>
            <a:spLocks noGrp="1"/>
          </p:cNvSpPr>
          <p:nvPr>
            <p:ph type="ftr" sz="quarter" idx="11"/>
          </p:nvPr>
        </p:nvSpPr>
        <p:spPr/>
        <p:txBody>
          <a:bodyPr/>
          <a:lstStyle>
            <a:lvl1pPr fontAlgn="base">
              <a:spcBef>
                <a:spcPct val="0"/>
              </a:spcBef>
              <a:spcAft>
                <a:spcPct val="0"/>
              </a:spcAft>
              <a:defRPr>
                <a:latin typeface="Arial" panose="020B0604020202020204" pitchFamily="34" charset="0"/>
                <a:ea typeface="宋体" panose="02010600030101010101" pitchFamily="2" charset="-122"/>
              </a:defRPr>
            </a:lvl1pPr>
          </a:lstStyle>
          <a:p>
            <a:pPr>
              <a:defRPr/>
            </a:pPr>
            <a:endParaRPr lang="zh-CN" altLang="en-US"/>
          </a:p>
        </p:txBody>
      </p:sp>
      <p:sp>
        <p:nvSpPr>
          <p:cNvPr id="6" name="灯片编号占位符 5"/>
          <p:cNvSpPr>
            <a:spLocks noGrp="1"/>
          </p:cNvSpPr>
          <p:nvPr>
            <p:ph type="sldNum" sz="quarter" idx="12"/>
          </p:nvPr>
        </p:nvSpPr>
        <p:spPr/>
        <p:txBody>
          <a:bodyPr/>
          <a:lstStyle>
            <a:lvl1pPr fontAlgn="base">
              <a:spcBef>
                <a:spcPct val="0"/>
              </a:spcBef>
              <a:spcAft>
                <a:spcPct val="0"/>
              </a:spcAft>
              <a:defRPr>
                <a:latin typeface="Arial" panose="020B0604020202020204" pitchFamily="34" charset="0"/>
                <a:ea typeface="宋体" panose="02010600030101010101" pitchFamily="2" charset="-122"/>
              </a:defRPr>
            </a:lvl1pPr>
          </a:lstStyle>
          <a:p>
            <a:pPr>
              <a:defRPr/>
            </a:pPr>
            <a:fld id="{E51C35CA-A9A0-43AC-99AD-88029356C657}" type="slidenum">
              <a:rPr lang="zh-CN" altLang="en-US"/>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lvl1pPr>
              <a:defRPr/>
            </a:lvl1pPr>
          </a:lstStyle>
          <a:p>
            <a:pPr>
              <a:defRPr/>
            </a:pPr>
            <a:fld id="{5DEE257D-1F79-4950-B26F-53D65F248A8F}"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26A8CB22-FF69-448B-AFE8-7B882A9FBB8E}" type="slidenum">
              <a:rPr lang="zh-CN" altLang="en-US"/>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showMasterSp="0">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3"/>
          <p:cNvSpPr>
            <a:spLocks noGrp="1"/>
          </p:cNvSpPr>
          <p:nvPr>
            <p:ph type="dt" sz="half" idx="10"/>
          </p:nvPr>
        </p:nvSpPr>
        <p:spPr/>
        <p:txBody>
          <a:bodyPr/>
          <a:lstStyle>
            <a:lvl1pPr>
              <a:defRPr/>
            </a:lvl1pPr>
          </a:lstStyle>
          <a:p>
            <a:pPr>
              <a:defRPr/>
            </a:pPr>
            <a:fld id="{77E27390-FF16-4827-951F-4669950D15F7}"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6802A08D-8394-4A52-B01E-CCF4F321E4D5}" type="slidenum">
              <a:rPr lang="zh-CN" altLang="en-US"/>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3"/>
          <p:cNvSpPr>
            <a:spLocks noGrp="1"/>
          </p:cNvSpPr>
          <p:nvPr>
            <p:ph type="dt" sz="half" idx="10"/>
          </p:nvPr>
        </p:nvSpPr>
        <p:spPr/>
        <p:txBody>
          <a:bodyPr/>
          <a:lstStyle>
            <a:lvl1pPr>
              <a:defRPr/>
            </a:lvl1pPr>
          </a:lstStyle>
          <a:p>
            <a:pPr>
              <a:defRPr/>
            </a:pPr>
            <a:fld id="{FE22C3E7-4E98-4E45-B860-300CF030CF81}" type="datetimeFigureOut">
              <a:rPr lang="zh-CN" altLang="en-US"/>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457D462C-FC19-4853-93A9-85442BBA0EBC}" type="slidenum">
              <a:rPr lang="zh-CN" altLang="en-US"/>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showMasterSp="0">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fld id="{BD2BFF9A-3A0E-42CE-B609-8841F027009A}" type="datetimeFigureOut">
              <a:rPr lang="zh-CN" altLang="en-US"/>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CEE9A018-1790-4708-9789-E0EFE1AABBBE}" type="slidenum">
              <a:rPr lang="zh-CN" altLang="en-US"/>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96302A12-C737-41C9-9CE5-9F799AAC8523}" type="datetimeFigureOut">
              <a:rPr lang="zh-CN" altLang="en-US"/>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E5D230BE-A921-43C1-BBBD-2E8B6A1CA410}" type="slidenum">
              <a:rPr lang="zh-CN" altLang="en-US"/>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3"/>
          <p:cNvSpPr>
            <a:spLocks noGrp="1"/>
          </p:cNvSpPr>
          <p:nvPr>
            <p:ph type="dt" sz="half" idx="10"/>
          </p:nvPr>
        </p:nvSpPr>
        <p:spPr/>
        <p:txBody>
          <a:bodyPr/>
          <a:lstStyle>
            <a:lvl1pPr>
              <a:defRPr/>
            </a:lvl1pPr>
          </a:lstStyle>
          <a:p>
            <a:pPr>
              <a:defRPr/>
            </a:pPr>
            <a:fld id="{CB8875D3-DDB8-4278-856F-BF6B2D60532E}"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4244F9C3-3143-49E4-B37A-02F71F01D827}" type="slidenum">
              <a:rPr lang="zh-CN" altLang="en-US"/>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3"/>
          <p:cNvSpPr>
            <a:spLocks noGrp="1"/>
          </p:cNvSpPr>
          <p:nvPr>
            <p:ph type="dt" sz="half" idx="10"/>
          </p:nvPr>
        </p:nvSpPr>
        <p:spPr/>
        <p:txBody>
          <a:bodyPr/>
          <a:lstStyle>
            <a:lvl1pPr>
              <a:defRPr/>
            </a:lvl1pPr>
          </a:lstStyle>
          <a:p>
            <a:pPr>
              <a:defRPr/>
            </a:pPr>
            <a:fld id="{B7891F8A-DCB1-40B4-A8AB-1F43696590B4}"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9E4C9654-D29A-415F-8B1D-972B2BAAF880}" type="slidenum">
              <a:rPr lang="zh-CN" altLang="en-US"/>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6" Type="http://schemas.openxmlformats.org/officeDocument/2006/relationships/theme" Target="../theme/theme1.xml"/><Relationship Id="rId15" Type="http://schemas.openxmlformats.org/officeDocument/2006/relationships/image" Target="../media/image6.jpeg"/><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3.xml"/><Relationship Id="rId8" Type="http://schemas.openxmlformats.org/officeDocument/2006/relationships/slideLayout" Target="../slideLayouts/slideLayout22.xml"/><Relationship Id="rId7" Type="http://schemas.openxmlformats.org/officeDocument/2006/relationships/slideLayout" Target="../slideLayouts/slideLayout21.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 Id="rId3" Type="http://schemas.openxmlformats.org/officeDocument/2006/relationships/slideLayout" Target="../slideLayouts/slideLayout17.xml"/><Relationship Id="rId2" Type="http://schemas.openxmlformats.org/officeDocument/2006/relationships/slideLayout" Target="../slideLayouts/slideLayout16.xml"/><Relationship Id="rId12" Type="http://schemas.openxmlformats.org/officeDocument/2006/relationships/theme" Target="../theme/theme2.xml"/><Relationship Id="rId11" Type="http://schemas.openxmlformats.org/officeDocument/2006/relationships/slideLayout" Target="../slideLayouts/slideLayout25.xml"/><Relationship Id="rId10" Type="http://schemas.openxmlformats.org/officeDocument/2006/relationships/slideLayout" Target="../slideLayouts/slideLayout24.xml"/><Relationship Id="rId1"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457200" y="274638"/>
            <a:ext cx="8229600" cy="1143000"/>
          </a:xfrm>
          <a:prstGeom prst="rect">
            <a:avLst/>
          </a:prstGeom>
          <a:noFill/>
          <a:ln w="9525">
            <a:noFill/>
            <a:miter lim="800000"/>
          </a:ln>
        </p:spPr>
        <p:txBody>
          <a:bodyPr vert="horz" wrap="square" lIns="91440" tIns="45720" rIns="91440" bIns="45720" numCol="1" anchor="ctr" anchorCtr="0" compatLnSpc="1"/>
          <a:lstStyle/>
          <a:p>
            <a:pPr lvl="0"/>
            <a:r>
              <a:rPr lang="zh-CN" altLang="en-US"/>
              <a:t>单击此处编辑母版标题样式</a:t>
            </a:r>
            <a:endParaRPr lang="zh-CN" altLang="en-US"/>
          </a:p>
        </p:txBody>
      </p:sp>
      <p:sp>
        <p:nvSpPr>
          <p:cNvPr id="1027" name="文本占位符 2"/>
          <p:cNvSpPr>
            <a:spLocks noGrp="1"/>
          </p:cNvSpPr>
          <p:nvPr>
            <p:ph type="body" idx="1"/>
          </p:nvPr>
        </p:nvSpPr>
        <p:spPr bwMode="auto">
          <a:xfrm>
            <a:off x="457200" y="1600200"/>
            <a:ext cx="8229600" cy="4525963"/>
          </a:xfrm>
          <a:prstGeom prst="rect">
            <a:avLst/>
          </a:prstGeom>
          <a:noFill/>
          <a:ln w="9525">
            <a:noFill/>
            <a:miter lim="800000"/>
          </a:ln>
        </p:spPr>
        <p:txBody>
          <a:bodyPr vert="horz" wrap="square" lIns="91440" tIns="45720" rIns="91440" bIns="45720" numCol="1" anchor="t" anchorCtr="0" compatLnSpc="1"/>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6957440C-ABB2-42A9-AB3B-FE8E788D9B67}" type="datetimeFigureOut">
              <a:rPr lang="zh-CN" altLang="en-US"/>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531B2042-50E6-41D3-8EBA-9DC3A0EF55BA}" type="slidenum">
              <a:rPr lang="zh-CN" altLang="en-US"/>
            </a:fld>
            <a:endParaRPr lang="zh-CN" altLang="en-US"/>
          </a:p>
        </p:txBody>
      </p:sp>
      <p:pic>
        <p:nvPicPr>
          <p:cNvPr id="1031" name="图片 1"/>
          <p:cNvPicPr>
            <a:picLocks noChangeAspect="1"/>
          </p:cNvPicPr>
          <p:nvPr userDrawn="1"/>
        </p:nvPicPr>
        <p:blipFill>
          <a:blip r:embed="rId15"/>
          <a:srcRect/>
          <a:stretch>
            <a:fillRect/>
          </a:stretch>
        </p:blipFill>
        <p:spPr bwMode="auto">
          <a:xfrm>
            <a:off x="0" y="0"/>
            <a:ext cx="9144000"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标题占位符 1"/>
          <p:cNvSpPr>
            <a:spLocks noGrp="1"/>
          </p:cNvSpPr>
          <p:nvPr>
            <p:ph type="title"/>
          </p:nvPr>
        </p:nvSpPr>
        <p:spPr bwMode="auto">
          <a:xfrm>
            <a:off x="457200" y="274638"/>
            <a:ext cx="8229600" cy="1143000"/>
          </a:xfrm>
          <a:prstGeom prst="rect">
            <a:avLst/>
          </a:prstGeom>
          <a:noFill/>
          <a:ln w="9525">
            <a:noFill/>
            <a:miter lim="800000"/>
          </a:ln>
        </p:spPr>
        <p:txBody>
          <a:bodyPr vert="horz" wrap="square" lIns="91440" tIns="45720" rIns="91440" bIns="45720" numCol="1" anchor="ctr" anchorCtr="0" compatLnSpc="1"/>
          <a:lstStyle/>
          <a:p>
            <a:pPr lvl="0"/>
            <a:r>
              <a:rPr lang="zh-CN" altLang="en-US"/>
              <a:t>单击此处编辑母版标题样式</a:t>
            </a:r>
            <a:endParaRPr lang="zh-CN" altLang="en-US"/>
          </a:p>
        </p:txBody>
      </p:sp>
      <p:sp>
        <p:nvSpPr>
          <p:cNvPr id="16387" name="文本占位符 2"/>
          <p:cNvSpPr>
            <a:spLocks noGrp="1"/>
          </p:cNvSpPr>
          <p:nvPr>
            <p:ph type="body" idx="1"/>
          </p:nvPr>
        </p:nvSpPr>
        <p:spPr bwMode="auto">
          <a:xfrm>
            <a:off x="457200" y="1600200"/>
            <a:ext cx="8229600" cy="4525963"/>
          </a:xfrm>
          <a:prstGeom prst="rect">
            <a:avLst/>
          </a:prstGeom>
          <a:noFill/>
          <a:ln w="9525">
            <a:noFill/>
            <a:miter lim="800000"/>
          </a:ln>
        </p:spPr>
        <p:txBody>
          <a:bodyPr vert="horz" wrap="square" lIns="91440" tIns="45720" rIns="91440" bIns="45720" numCol="1" anchor="t" anchorCtr="0" compatLnSpc="1"/>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Calibri" panose="020F0502020204030204"/>
                <a:ea typeface="宋体" panose="02010600030101010101" pitchFamily="2" charset="-122"/>
              </a:defRPr>
            </a:lvl1pPr>
          </a:lstStyle>
          <a:p>
            <a:pPr>
              <a:defRPr/>
            </a:pPr>
            <a:fld id="{C39B3990-C6AA-45CC-BBC5-9A5721AE291D}" type="datetimeFigureOut">
              <a:rPr lang="zh-CN" altLang="en-US"/>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panose="020F0502020204030204"/>
                <a:ea typeface="宋体" panose="02010600030101010101" pitchFamily="2" charset="-122"/>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Calibri" panose="020F0502020204030204"/>
                <a:ea typeface="宋体" panose="02010600030101010101" pitchFamily="2" charset="-122"/>
              </a:defRPr>
            </a:lvl1pPr>
          </a:lstStyle>
          <a:p>
            <a:pPr>
              <a:defRPr/>
            </a:pPr>
            <a:fld id="{84F10F5A-E398-4532-91D3-C4A0A93EA433}" type="slidenum">
              <a:rPr lang="zh-CN" altLang="en-US"/>
            </a:fld>
            <a:endParaRPr lang="zh-CN" altLang="en-US"/>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7"/>
          <p:cNvSpPr>
            <a:spLocks noGrp="1"/>
          </p:cNvSpPr>
          <p:nvPr>
            <p:ph type="ctrTitle" idx="4294967295"/>
          </p:nvPr>
        </p:nvSpPr>
        <p:spPr>
          <a:xfrm>
            <a:off x="106998" y="2693670"/>
            <a:ext cx="8929687" cy="1470025"/>
          </a:xfrm>
        </p:spPr>
        <p:txBody>
          <a:bodyPr/>
          <a:lstStyle/>
          <a:p>
            <a:pPr eaLnBrk="1" hangingPunct="1">
              <a:lnSpc>
                <a:spcPct val="125000"/>
              </a:lnSpc>
            </a:pPr>
            <a:r>
              <a:rPr lang="zh-CN" altLang="en-US" sz="4800" b="1" dirty="0">
                <a:solidFill>
                  <a:srgbClr val="FF0066"/>
                </a:solidFill>
              </a:rPr>
              <a:t>新型冠状病毒疫情下</a:t>
            </a:r>
            <a:br>
              <a:rPr lang="zh-CN" altLang="en-US" sz="4800" b="1" dirty="0">
                <a:solidFill>
                  <a:srgbClr val="FF0066"/>
                </a:solidFill>
              </a:rPr>
            </a:br>
            <a:r>
              <a:rPr lang="zh-CN" altLang="en-US" sz="4800" b="1" dirty="0">
                <a:solidFill>
                  <a:srgbClr val="FF0066"/>
                </a:solidFill>
              </a:rPr>
              <a:t>养老机构如何设置隔离区（室）</a:t>
            </a:r>
            <a:endParaRPr lang="zh-CN" altLang="en-US" sz="4800" b="1" dirty="0">
              <a:solidFill>
                <a:srgbClr val="FF0066"/>
              </a:solidFill>
            </a:endParaRPr>
          </a:p>
        </p:txBody>
      </p:sp>
      <p:sp>
        <p:nvSpPr>
          <p:cNvPr id="30727" name="Rectangle 8"/>
          <p:cNvSpPr/>
          <p:nvPr/>
        </p:nvSpPr>
        <p:spPr bwMode="auto">
          <a:xfrm>
            <a:off x="323850" y="4437380"/>
            <a:ext cx="7955280" cy="1752600"/>
          </a:xfrm>
          <a:prstGeom prst="rect">
            <a:avLst/>
          </a:prstGeom>
          <a:noFill/>
          <a:ln w="9525">
            <a:noFill/>
            <a:miter lim="800000"/>
          </a:ln>
        </p:spPr>
        <p:txBody>
          <a:bodyPr/>
          <a:lstStyle/>
          <a:p>
            <a:pPr algn="ctr">
              <a:spcBef>
                <a:spcPct val="20000"/>
              </a:spcBef>
              <a:buFont typeface="Arial" panose="020B0604020202020204" pitchFamily="34" charset="0"/>
              <a:buNone/>
            </a:pPr>
            <a:endParaRPr lang="zh-CN" altLang="en-US" sz="3200">
              <a:solidFill>
                <a:schemeClr val="bg1"/>
              </a:solidFill>
              <a:latin typeface="Calibri" panose="020F0502020204030204" pitchFamily="34" charset="0"/>
            </a:endParaRPr>
          </a:p>
        </p:txBody>
      </p:sp>
    </p:spTree>
  </p:cSld>
  <p:clrMapOvr>
    <a:masterClrMapping/>
  </p:clrMapOvr>
  <p:transition advTm="29656"/>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altLang="en-US" dirty="0"/>
              <a:t>三、设施头端作为隔离区</a:t>
            </a:r>
            <a:endParaRPr lang="zh-CN" altLang="en-US" dirty="0"/>
          </a:p>
        </p:txBody>
      </p:sp>
      <p:sp>
        <p:nvSpPr>
          <p:cNvPr id="5" name="圆角矩形 8"/>
          <p:cNvSpPr/>
          <p:nvPr/>
        </p:nvSpPr>
        <p:spPr bwMode="auto">
          <a:xfrm>
            <a:off x="287526" y="2198377"/>
            <a:ext cx="8568947" cy="3384376"/>
          </a:xfrm>
          <a:prstGeom prst="roundRect">
            <a:avLst>
              <a:gd name="adj" fmla="val 7635"/>
            </a:avLst>
          </a:prstGeom>
        </p:spPr>
        <p:style>
          <a:lnRef idx="2">
            <a:schemeClr val="accent2"/>
          </a:lnRef>
          <a:fillRef idx="1">
            <a:schemeClr val="lt1"/>
          </a:fillRef>
          <a:effectRef idx="0">
            <a:schemeClr val="accent2"/>
          </a:effectRef>
          <a:fontRef idx="minor">
            <a:schemeClr val="dk1"/>
          </a:fontRef>
        </p:style>
        <p:txBody>
          <a:bodyPr anchor="ctr"/>
          <a:lstStyle/>
          <a:p>
            <a:pPr algn="ctr"/>
            <a:endParaRPr lang="zh-CN" altLang="en-US" sz="2800" b="1" dirty="0"/>
          </a:p>
          <a:p>
            <a:pPr algn="ctr"/>
            <a:endParaRPr lang="zh-CN" altLang="en-US" sz="2800" b="1" dirty="0"/>
          </a:p>
          <a:p>
            <a:pPr algn="ctr"/>
            <a:endParaRPr lang="zh-CN" altLang="en-US" sz="2800" b="1" dirty="0"/>
          </a:p>
          <a:p>
            <a:pPr algn="ctr"/>
            <a:endParaRPr lang="zh-CN" altLang="en-US" sz="2800" b="1" dirty="0"/>
          </a:p>
          <a:p>
            <a:pPr algn="ctr"/>
            <a:endParaRPr lang="zh-CN" altLang="en-US" sz="2800" b="1" dirty="0"/>
          </a:p>
          <a:p>
            <a:pPr algn="ctr"/>
            <a:endParaRPr lang="zh-CN" altLang="en-US" sz="2800" b="1" dirty="0"/>
          </a:p>
          <a:p>
            <a:pPr algn="ctr"/>
            <a:endParaRPr lang="zh-CN" altLang="en-US" sz="2800" b="1" dirty="0">
              <a:sym typeface="+mn-ea"/>
            </a:endParaRPr>
          </a:p>
          <a:p>
            <a:pPr algn="ctr"/>
            <a:endParaRPr lang="zh-CN" altLang="en-US" sz="2800" b="1" dirty="0">
              <a:sym typeface="+mn-ea"/>
            </a:endParaRPr>
          </a:p>
          <a:p>
            <a:pPr algn="ctr"/>
            <a:endParaRPr lang="zh-CN" altLang="en-US" sz="2800" b="1" dirty="0">
              <a:sym typeface="+mn-ea"/>
            </a:endParaRPr>
          </a:p>
          <a:p>
            <a:endParaRPr lang="en-US" altLang="zh-CN" sz="2800" b="1" dirty="0">
              <a:solidFill>
                <a:srgbClr val="FF0000"/>
              </a:solidFill>
            </a:endParaRPr>
          </a:p>
          <a:p>
            <a:endParaRPr lang="en-US" altLang="zh-CN" sz="2800" b="1" dirty="0">
              <a:solidFill>
                <a:srgbClr val="FF0000"/>
              </a:solidFill>
            </a:endParaRPr>
          </a:p>
          <a:p>
            <a:endParaRPr lang="zh-CN" altLang="en-US" sz="2800" b="1" dirty="0">
              <a:solidFill>
                <a:srgbClr val="FF0000"/>
              </a:solidFill>
            </a:endParaRPr>
          </a:p>
        </p:txBody>
      </p:sp>
      <p:cxnSp>
        <p:nvCxnSpPr>
          <p:cNvPr id="6" name="直接连接符 5"/>
          <p:cNvCxnSpPr/>
          <p:nvPr/>
        </p:nvCxnSpPr>
        <p:spPr>
          <a:xfrm>
            <a:off x="323528" y="3670082"/>
            <a:ext cx="8515563"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7" name="直接连接符 6"/>
          <p:cNvCxnSpPr/>
          <p:nvPr/>
        </p:nvCxnSpPr>
        <p:spPr>
          <a:xfrm>
            <a:off x="376917" y="4221873"/>
            <a:ext cx="8479556" cy="22047"/>
          </a:xfrm>
          <a:prstGeom prst="line">
            <a:avLst/>
          </a:prstGeom>
        </p:spPr>
        <p:style>
          <a:lnRef idx="1">
            <a:schemeClr val="accent2"/>
          </a:lnRef>
          <a:fillRef idx="0">
            <a:schemeClr val="accent2"/>
          </a:fillRef>
          <a:effectRef idx="0">
            <a:schemeClr val="accent2"/>
          </a:effectRef>
          <a:fontRef idx="minor">
            <a:schemeClr val="tx1"/>
          </a:fontRef>
        </p:style>
      </p:cxnSp>
      <p:cxnSp>
        <p:nvCxnSpPr>
          <p:cNvPr id="8" name="直接连接符 7"/>
          <p:cNvCxnSpPr/>
          <p:nvPr/>
        </p:nvCxnSpPr>
        <p:spPr>
          <a:xfrm>
            <a:off x="3113220" y="2641285"/>
            <a:ext cx="0" cy="1004524"/>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a:off x="2177116" y="2641285"/>
            <a:ext cx="0" cy="10045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1259632" y="2682052"/>
            <a:ext cx="0" cy="10045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3185228" y="4221873"/>
            <a:ext cx="0" cy="81169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a:off x="2180564" y="4274279"/>
            <a:ext cx="0" cy="81169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1169004" y="4274279"/>
            <a:ext cx="0" cy="81169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4049324" y="2641285"/>
            <a:ext cx="0" cy="10287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376917" y="2620763"/>
            <a:ext cx="8515563" cy="205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flipV="1">
            <a:off x="429175" y="5033563"/>
            <a:ext cx="8427298" cy="32597"/>
          </a:xfrm>
          <a:prstGeom prst="line">
            <a:avLst/>
          </a:prstGeom>
        </p:spPr>
        <p:style>
          <a:lnRef idx="1">
            <a:schemeClr val="accent1"/>
          </a:lnRef>
          <a:fillRef idx="0">
            <a:schemeClr val="accent1"/>
          </a:fillRef>
          <a:effectRef idx="0">
            <a:schemeClr val="accent1"/>
          </a:effectRef>
          <a:fontRef idx="minor">
            <a:schemeClr val="tx1"/>
          </a:fontRef>
        </p:style>
      </p:cxnSp>
      <p:sp>
        <p:nvSpPr>
          <p:cNvPr id="18" name="文本框 17"/>
          <p:cNvSpPr txBox="1"/>
          <p:nvPr/>
        </p:nvSpPr>
        <p:spPr>
          <a:xfrm>
            <a:off x="4027120" y="2743258"/>
            <a:ext cx="1066013" cy="369332"/>
          </a:xfrm>
          <a:prstGeom prst="rect">
            <a:avLst/>
          </a:prstGeom>
          <a:noFill/>
        </p:spPr>
        <p:txBody>
          <a:bodyPr wrap="square" rtlCol="0">
            <a:spAutoFit/>
          </a:bodyPr>
          <a:lstStyle/>
          <a:p>
            <a:r>
              <a:rPr lang="zh-CN" altLang="en-US" dirty="0"/>
              <a:t>办公区</a:t>
            </a:r>
            <a:endParaRPr lang="zh-CN" altLang="en-US" dirty="0"/>
          </a:p>
        </p:txBody>
      </p:sp>
      <p:sp>
        <p:nvSpPr>
          <p:cNvPr id="19" name="文本框 18"/>
          <p:cNvSpPr txBox="1"/>
          <p:nvPr/>
        </p:nvSpPr>
        <p:spPr>
          <a:xfrm>
            <a:off x="4152442" y="4243920"/>
            <a:ext cx="936104" cy="646331"/>
          </a:xfrm>
          <a:prstGeom prst="rect">
            <a:avLst/>
          </a:prstGeom>
          <a:noFill/>
        </p:spPr>
        <p:txBody>
          <a:bodyPr wrap="square" rtlCol="0">
            <a:spAutoFit/>
          </a:bodyPr>
          <a:lstStyle/>
          <a:p>
            <a:r>
              <a:rPr lang="zh-CN" altLang="en-US" dirty="0"/>
              <a:t>大厅</a:t>
            </a:r>
            <a:endParaRPr lang="en-US" altLang="zh-CN" dirty="0"/>
          </a:p>
          <a:p>
            <a:r>
              <a:rPr lang="zh-CN" altLang="en-US" dirty="0"/>
              <a:t>出入口</a:t>
            </a:r>
            <a:endParaRPr lang="zh-CN" altLang="en-US" dirty="0"/>
          </a:p>
        </p:txBody>
      </p:sp>
      <p:cxnSp>
        <p:nvCxnSpPr>
          <p:cNvPr id="20" name="直接连接符 19"/>
          <p:cNvCxnSpPr/>
          <p:nvPr/>
        </p:nvCxnSpPr>
        <p:spPr>
          <a:xfrm>
            <a:off x="4114279" y="4221873"/>
            <a:ext cx="0" cy="864096"/>
          </a:xfrm>
          <a:prstGeom prst="line">
            <a:avLst/>
          </a:prstGeom>
        </p:spPr>
        <p:style>
          <a:lnRef idx="1">
            <a:schemeClr val="accent1"/>
          </a:lnRef>
          <a:fillRef idx="0">
            <a:schemeClr val="accent1"/>
          </a:fillRef>
          <a:effectRef idx="0">
            <a:schemeClr val="accent1"/>
          </a:effectRef>
          <a:fontRef idx="minor">
            <a:schemeClr val="tx1"/>
          </a:fontRef>
        </p:style>
      </p:cxnSp>
      <p:sp>
        <p:nvSpPr>
          <p:cNvPr id="21" name="文本框 20"/>
          <p:cNvSpPr txBox="1"/>
          <p:nvPr/>
        </p:nvSpPr>
        <p:spPr>
          <a:xfrm>
            <a:off x="3178175" y="2727040"/>
            <a:ext cx="936104" cy="369332"/>
          </a:xfrm>
          <a:prstGeom prst="rect">
            <a:avLst/>
          </a:prstGeom>
          <a:noFill/>
        </p:spPr>
        <p:txBody>
          <a:bodyPr wrap="square" rtlCol="0">
            <a:spAutoFit/>
          </a:bodyPr>
          <a:lstStyle/>
          <a:p>
            <a:r>
              <a:rPr lang="zh-CN" altLang="en-US" dirty="0"/>
              <a:t>更衣室</a:t>
            </a:r>
            <a:endParaRPr lang="zh-CN" altLang="en-US" dirty="0"/>
          </a:p>
        </p:txBody>
      </p:sp>
      <p:sp>
        <p:nvSpPr>
          <p:cNvPr id="22" name="文本框 21"/>
          <p:cNvSpPr txBox="1"/>
          <p:nvPr/>
        </p:nvSpPr>
        <p:spPr>
          <a:xfrm>
            <a:off x="1715590" y="3784821"/>
            <a:ext cx="936104" cy="369332"/>
          </a:xfrm>
          <a:prstGeom prst="rect">
            <a:avLst/>
          </a:prstGeom>
          <a:noFill/>
        </p:spPr>
        <p:txBody>
          <a:bodyPr wrap="square" rtlCol="0">
            <a:spAutoFit/>
          </a:bodyPr>
          <a:lstStyle/>
          <a:p>
            <a:r>
              <a:rPr lang="zh-CN" altLang="en-US" dirty="0"/>
              <a:t>内走廊</a:t>
            </a:r>
            <a:endParaRPr lang="zh-CN" altLang="en-US" dirty="0"/>
          </a:p>
        </p:txBody>
      </p:sp>
      <p:sp>
        <p:nvSpPr>
          <p:cNvPr id="23" name="文本框 22"/>
          <p:cNvSpPr txBox="1"/>
          <p:nvPr/>
        </p:nvSpPr>
        <p:spPr>
          <a:xfrm>
            <a:off x="2296278" y="4506294"/>
            <a:ext cx="936104" cy="369332"/>
          </a:xfrm>
          <a:prstGeom prst="rect">
            <a:avLst/>
          </a:prstGeom>
          <a:noFill/>
        </p:spPr>
        <p:txBody>
          <a:bodyPr wrap="square" rtlCol="0">
            <a:spAutoFit/>
          </a:bodyPr>
          <a:lstStyle/>
          <a:p>
            <a:r>
              <a:rPr lang="zh-CN" altLang="en-US" dirty="0"/>
              <a:t>隔离室</a:t>
            </a:r>
            <a:endParaRPr lang="zh-CN" altLang="en-US" dirty="0"/>
          </a:p>
        </p:txBody>
      </p:sp>
      <p:sp>
        <p:nvSpPr>
          <p:cNvPr id="24" name="文本框 23"/>
          <p:cNvSpPr txBox="1"/>
          <p:nvPr/>
        </p:nvSpPr>
        <p:spPr>
          <a:xfrm>
            <a:off x="363832" y="2838773"/>
            <a:ext cx="936104" cy="369332"/>
          </a:xfrm>
          <a:prstGeom prst="rect">
            <a:avLst/>
          </a:prstGeom>
          <a:noFill/>
        </p:spPr>
        <p:txBody>
          <a:bodyPr wrap="square" rtlCol="0">
            <a:spAutoFit/>
          </a:bodyPr>
          <a:lstStyle/>
          <a:p>
            <a:r>
              <a:rPr lang="zh-CN" altLang="en-US" dirty="0">
                <a:solidFill>
                  <a:srgbClr val="FF0000"/>
                </a:solidFill>
              </a:rPr>
              <a:t>电梯</a:t>
            </a:r>
            <a:endParaRPr lang="zh-CN" altLang="en-US" dirty="0">
              <a:solidFill>
                <a:srgbClr val="FF0000"/>
              </a:solidFill>
            </a:endParaRPr>
          </a:p>
        </p:txBody>
      </p:sp>
      <p:sp>
        <p:nvSpPr>
          <p:cNvPr id="25" name="文本框 24"/>
          <p:cNvSpPr txBox="1"/>
          <p:nvPr/>
        </p:nvSpPr>
        <p:spPr>
          <a:xfrm>
            <a:off x="1279284" y="4478750"/>
            <a:ext cx="936104" cy="369332"/>
          </a:xfrm>
          <a:prstGeom prst="rect">
            <a:avLst/>
          </a:prstGeom>
          <a:noFill/>
        </p:spPr>
        <p:txBody>
          <a:bodyPr wrap="square" rtlCol="0">
            <a:spAutoFit/>
          </a:bodyPr>
          <a:lstStyle/>
          <a:p>
            <a:r>
              <a:rPr lang="zh-CN" altLang="en-US" dirty="0"/>
              <a:t>隔离室</a:t>
            </a:r>
            <a:endParaRPr lang="zh-CN" altLang="en-US" dirty="0"/>
          </a:p>
        </p:txBody>
      </p:sp>
      <p:sp>
        <p:nvSpPr>
          <p:cNvPr id="26" name="文本框 25"/>
          <p:cNvSpPr txBox="1"/>
          <p:nvPr/>
        </p:nvSpPr>
        <p:spPr>
          <a:xfrm>
            <a:off x="363243" y="4696828"/>
            <a:ext cx="936104" cy="369332"/>
          </a:xfrm>
          <a:prstGeom prst="rect">
            <a:avLst/>
          </a:prstGeom>
          <a:noFill/>
        </p:spPr>
        <p:txBody>
          <a:bodyPr wrap="square" rtlCol="0">
            <a:spAutoFit/>
          </a:bodyPr>
          <a:lstStyle/>
          <a:p>
            <a:r>
              <a:rPr lang="zh-CN" altLang="en-US" dirty="0"/>
              <a:t>洗衣房</a:t>
            </a:r>
            <a:endParaRPr lang="zh-CN" altLang="en-US" dirty="0"/>
          </a:p>
        </p:txBody>
      </p:sp>
      <p:sp>
        <p:nvSpPr>
          <p:cNvPr id="27" name="文本框 26"/>
          <p:cNvSpPr txBox="1"/>
          <p:nvPr/>
        </p:nvSpPr>
        <p:spPr>
          <a:xfrm>
            <a:off x="323528" y="4292722"/>
            <a:ext cx="936104" cy="369332"/>
          </a:xfrm>
          <a:prstGeom prst="rect">
            <a:avLst/>
          </a:prstGeom>
          <a:noFill/>
        </p:spPr>
        <p:txBody>
          <a:bodyPr wrap="square" rtlCol="0">
            <a:spAutoFit/>
          </a:bodyPr>
          <a:lstStyle/>
          <a:p>
            <a:r>
              <a:rPr lang="zh-CN" altLang="en-US" dirty="0"/>
              <a:t>污物区</a:t>
            </a:r>
            <a:endParaRPr lang="zh-CN" altLang="en-US" dirty="0"/>
          </a:p>
        </p:txBody>
      </p:sp>
      <p:sp>
        <p:nvSpPr>
          <p:cNvPr id="28" name="文本框 27"/>
          <p:cNvSpPr txBox="1"/>
          <p:nvPr/>
        </p:nvSpPr>
        <p:spPr>
          <a:xfrm>
            <a:off x="3233465" y="4323720"/>
            <a:ext cx="936104" cy="646331"/>
          </a:xfrm>
          <a:prstGeom prst="rect">
            <a:avLst/>
          </a:prstGeom>
          <a:noFill/>
        </p:spPr>
        <p:txBody>
          <a:bodyPr wrap="square" rtlCol="0">
            <a:spAutoFit/>
          </a:bodyPr>
          <a:lstStyle/>
          <a:p>
            <a:r>
              <a:rPr lang="zh-CN" altLang="en-US" dirty="0"/>
              <a:t>护理员工作区</a:t>
            </a:r>
            <a:endParaRPr lang="zh-CN" altLang="en-US" dirty="0"/>
          </a:p>
        </p:txBody>
      </p:sp>
      <p:sp>
        <p:nvSpPr>
          <p:cNvPr id="29" name="文本框 28"/>
          <p:cNvSpPr txBox="1"/>
          <p:nvPr/>
        </p:nvSpPr>
        <p:spPr>
          <a:xfrm>
            <a:off x="2129234" y="2847960"/>
            <a:ext cx="936104" cy="369332"/>
          </a:xfrm>
          <a:prstGeom prst="rect">
            <a:avLst/>
          </a:prstGeom>
          <a:noFill/>
        </p:spPr>
        <p:txBody>
          <a:bodyPr wrap="square" rtlCol="0">
            <a:spAutoFit/>
          </a:bodyPr>
          <a:lstStyle/>
          <a:p>
            <a:r>
              <a:rPr lang="zh-CN" altLang="en-US" dirty="0"/>
              <a:t>隔离室</a:t>
            </a:r>
            <a:endParaRPr lang="zh-CN" altLang="en-US" dirty="0"/>
          </a:p>
        </p:txBody>
      </p:sp>
      <p:sp>
        <p:nvSpPr>
          <p:cNvPr id="30" name="文本框 29"/>
          <p:cNvSpPr txBox="1"/>
          <p:nvPr/>
        </p:nvSpPr>
        <p:spPr>
          <a:xfrm>
            <a:off x="1255113" y="2866774"/>
            <a:ext cx="936104" cy="369332"/>
          </a:xfrm>
          <a:prstGeom prst="rect">
            <a:avLst/>
          </a:prstGeom>
          <a:noFill/>
        </p:spPr>
        <p:txBody>
          <a:bodyPr wrap="square" rtlCol="0">
            <a:spAutoFit/>
          </a:bodyPr>
          <a:lstStyle/>
          <a:p>
            <a:r>
              <a:rPr lang="zh-CN" altLang="en-US" dirty="0"/>
              <a:t>隔离室</a:t>
            </a:r>
            <a:endParaRPr lang="zh-CN" altLang="en-US" dirty="0"/>
          </a:p>
        </p:txBody>
      </p:sp>
      <p:sp>
        <p:nvSpPr>
          <p:cNvPr id="31" name="文本框 30"/>
          <p:cNvSpPr txBox="1"/>
          <p:nvPr/>
        </p:nvSpPr>
        <p:spPr>
          <a:xfrm>
            <a:off x="1683139" y="2259639"/>
            <a:ext cx="936104" cy="369332"/>
          </a:xfrm>
          <a:prstGeom prst="rect">
            <a:avLst/>
          </a:prstGeom>
          <a:noFill/>
        </p:spPr>
        <p:txBody>
          <a:bodyPr wrap="square" rtlCol="0">
            <a:spAutoFit/>
          </a:bodyPr>
          <a:lstStyle/>
          <a:p>
            <a:r>
              <a:rPr lang="zh-CN" altLang="en-US" dirty="0"/>
              <a:t>外走廊</a:t>
            </a:r>
            <a:endParaRPr lang="zh-CN" altLang="en-US" dirty="0"/>
          </a:p>
        </p:txBody>
      </p:sp>
      <p:sp>
        <p:nvSpPr>
          <p:cNvPr id="32" name="文本框 31"/>
          <p:cNvSpPr txBox="1"/>
          <p:nvPr/>
        </p:nvSpPr>
        <p:spPr>
          <a:xfrm>
            <a:off x="1709064" y="5140132"/>
            <a:ext cx="936104" cy="369332"/>
          </a:xfrm>
          <a:prstGeom prst="rect">
            <a:avLst/>
          </a:prstGeom>
          <a:noFill/>
        </p:spPr>
        <p:txBody>
          <a:bodyPr wrap="square" rtlCol="0">
            <a:spAutoFit/>
          </a:bodyPr>
          <a:lstStyle/>
          <a:p>
            <a:r>
              <a:rPr lang="zh-CN" altLang="en-US" dirty="0"/>
              <a:t>外走廊</a:t>
            </a:r>
            <a:endParaRPr lang="zh-CN" altLang="en-US" dirty="0"/>
          </a:p>
        </p:txBody>
      </p:sp>
      <p:sp>
        <p:nvSpPr>
          <p:cNvPr id="34" name="文本框 33"/>
          <p:cNvSpPr txBox="1"/>
          <p:nvPr/>
        </p:nvSpPr>
        <p:spPr>
          <a:xfrm>
            <a:off x="323528" y="3763901"/>
            <a:ext cx="936104" cy="369332"/>
          </a:xfrm>
          <a:prstGeom prst="rect">
            <a:avLst/>
          </a:prstGeom>
          <a:noFill/>
        </p:spPr>
        <p:txBody>
          <a:bodyPr wrap="square" rtlCol="0">
            <a:spAutoFit/>
          </a:bodyPr>
          <a:lstStyle/>
          <a:p>
            <a:r>
              <a:rPr lang="zh-CN" altLang="en-US" dirty="0"/>
              <a:t>出口</a:t>
            </a:r>
            <a:endParaRPr lang="zh-CN" altLang="en-US" dirty="0"/>
          </a:p>
        </p:txBody>
      </p:sp>
      <p:sp>
        <p:nvSpPr>
          <p:cNvPr id="35" name="文本框 34"/>
          <p:cNvSpPr txBox="1"/>
          <p:nvPr/>
        </p:nvSpPr>
        <p:spPr>
          <a:xfrm>
            <a:off x="440383" y="5156817"/>
            <a:ext cx="936104" cy="369332"/>
          </a:xfrm>
          <a:prstGeom prst="rect">
            <a:avLst/>
          </a:prstGeom>
          <a:noFill/>
        </p:spPr>
        <p:txBody>
          <a:bodyPr wrap="square" rtlCol="0">
            <a:spAutoFit/>
          </a:bodyPr>
          <a:lstStyle/>
          <a:p>
            <a:r>
              <a:rPr lang="zh-CN" altLang="en-US" dirty="0"/>
              <a:t>出口</a:t>
            </a:r>
            <a:endParaRPr lang="zh-CN" altLang="en-US" dirty="0"/>
          </a:p>
        </p:txBody>
      </p:sp>
      <p:sp>
        <p:nvSpPr>
          <p:cNvPr id="36" name="文本框 35"/>
          <p:cNvSpPr txBox="1"/>
          <p:nvPr/>
        </p:nvSpPr>
        <p:spPr>
          <a:xfrm>
            <a:off x="440383" y="2171687"/>
            <a:ext cx="936104" cy="369332"/>
          </a:xfrm>
          <a:prstGeom prst="rect">
            <a:avLst/>
          </a:prstGeom>
          <a:noFill/>
        </p:spPr>
        <p:txBody>
          <a:bodyPr wrap="square" rtlCol="0">
            <a:spAutoFit/>
          </a:bodyPr>
          <a:lstStyle/>
          <a:p>
            <a:r>
              <a:rPr lang="zh-CN" altLang="en-US" dirty="0"/>
              <a:t>出口</a:t>
            </a:r>
            <a:endParaRPr lang="zh-CN" altLang="en-US" dirty="0"/>
          </a:p>
        </p:txBody>
      </p:sp>
      <p:cxnSp>
        <p:nvCxnSpPr>
          <p:cNvPr id="41" name="直接连接符 40"/>
          <p:cNvCxnSpPr/>
          <p:nvPr/>
        </p:nvCxnSpPr>
        <p:spPr>
          <a:xfrm>
            <a:off x="7956376" y="2641285"/>
            <a:ext cx="0" cy="1004524"/>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7092280" y="2620763"/>
            <a:ext cx="0" cy="1004524"/>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a:xfrm>
            <a:off x="6156176" y="2653421"/>
            <a:ext cx="0" cy="1004524"/>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a:xfrm>
            <a:off x="5108973" y="2620763"/>
            <a:ext cx="0" cy="1004524"/>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a:off x="7956376" y="4267027"/>
            <a:ext cx="0" cy="81169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a:off x="7092280" y="4243920"/>
            <a:ext cx="0" cy="811690"/>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a:off x="6213300" y="4243920"/>
            <a:ext cx="0" cy="81169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直接连接符 47"/>
          <p:cNvCxnSpPr/>
          <p:nvPr/>
        </p:nvCxnSpPr>
        <p:spPr>
          <a:xfrm>
            <a:off x="5166097" y="4205345"/>
            <a:ext cx="0" cy="811690"/>
          </a:xfrm>
          <a:prstGeom prst="line">
            <a:avLst/>
          </a:prstGeom>
        </p:spPr>
        <p:style>
          <a:lnRef idx="1">
            <a:schemeClr val="accent1"/>
          </a:lnRef>
          <a:fillRef idx="0">
            <a:schemeClr val="accent1"/>
          </a:fillRef>
          <a:effectRef idx="0">
            <a:schemeClr val="accent1"/>
          </a:effectRef>
          <a:fontRef idx="minor">
            <a:schemeClr val="tx1"/>
          </a:fontRef>
        </p:style>
      </p:cxnSp>
      <p:sp>
        <p:nvSpPr>
          <p:cNvPr id="49" name="文本框 48"/>
          <p:cNvSpPr txBox="1"/>
          <p:nvPr/>
        </p:nvSpPr>
        <p:spPr>
          <a:xfrm>
            <a:off x="8054041" y="2801675"/>
            <a:ext cx="936104" cy="369332"/>
          </a:xfrm>
          <a:prstGeom prst="rect">
            <a:avLst/>
          </a:prstGeom>
          <a:noFill/>
        </p:spPr>
        <p:txBody>
          <a:bodyPr wrap="square" rtlCol="0">
            <a:spAutoFit/>
          </a:bodyPr>
          <a:lstStyle/>
          <a:p>
            <a:r>
              <a:rPr lang="zh-CN" altLang="en-US" dirty="0">
                <a:solidFill>
                  <a:schemeClr val="tx2"/>
                </a:solidFill>
              </a:rPr>
              <a:t>电梯</a:t>
            </a:r>
            <a:endParaRPr lang="zh-CN" altLang="en-US" dirty="0">
              <a:solidFill>
                <a:schemeClr val="tx2"/>
              </a:solidFill>
            </a:endParaRPr>
          </a:p>
        </p:txBody>
      </p:sp>
      <p:sp>
        <p:nvSpPr>
          <p:cNvPr id="50" name="文本框 49"/>
          <p:cNvSpPr txBox="1"/>
          <p:nvPr/>
        </p:nvSpPr>
        <p:spPr>
          <a:xfrm>
            <a:off x="8045583" y="4307312"/>
            <a:ext cx="936104" cy="646331"/>
          </a:xfrm>
          <a:prstGeom prst="rect">
            <a:avLst/>
          </a:prstGeom>
          <a:noFill/>
        </p:spPr>
        <p:txBody>
          <a:bodyPr wrap="square" rtlCol="0">
            <a:spAutoFit/>
          </a:bodyPr>
          <a:lstStyle/>
          <a:p>
            <a:r>
              <a:rPr lang="zh-CN" altLang="en-US" dirty="0"/>
              <a:t>老人</a:t>
            </a:r>
            <a:endParaRPr lang="en-US" altLang="zh-CN" dirty="0"/>
          </a:p>
          <a:p>
            <a:r>
              <a:rPr lang="zh-CN" altLang="en-US" dirty="0"/>
              <a:t>房间</a:t>
            </a:r>
            <a:endParaRPr lang="zh-CN" altLang="en-US" dirty="0"/>
          </a:p>
        </p:txBody>
      </p:sp>
      <p:sp>
        <p:nvSpPr>
          <p:cNvPr id="51" name="文本框 50"/>
          <p:cNvSpPr txBox="1"/>
          <p:nvPr/>
        </p:nvSpPr>
        <p:spPr>
          <a:xfrm>
            <a:off x="7168844" y="2843848"/>
            <a:ext cx="936104" cy="646331"/>
          </a:xfrm>
          <a:prstGeom prst="rect">
            <a:avLst/>
          </a:prstGeom>
          <a:noFill/>
        </p:spPr>
        <p:txBody>
          <a:bodyPr wrap="square" rtlCol="0">
            <a:spAutoFit/>
          </a:bodyPr>
          <a:lstStyle/>
          <a:p>
            <a:r>
              <a:rPr lang="zh-CN" altLang="en-US" dirty="0"/>
              <a:t>老人</a:t>
            </a:r>
            <a:endParaRPr lang="en-US" altLang="zh-CN" dirty="0"/>
          </a:p>
          <a:p>
            <a:r>
              <a:rPr lang="zh-CN" altLang="en-US" dirty="0"/>
              <a:t>房间</a:t>
            </a:r>
            <a:endParaRPr lang="zh-CN" altLang="en-US" dirty="0"/>
          </a:p>
        </p:txBody>
      </p:sp>
      <p:sp>
        <p:nvSpPr>
          <p:cNvPr id="52" name="文本框 51"/>
          <p:cNvSpPr txBox="1"/>
          <p:nvPr/>
        </p:nvSpPr>
        <p:spPr>
          <a:xfrm>
            <a:off x="7180738" y="4307311"/>
            <a:ext cx="936104" cy="646331"/>
          </a:xfrm>
          <a:prstGeom prst="rect">
            <a:avLst/>
          </a:prstGeom>
          <a:noFill/>
        </p:spPr>
        <p:txBody>
          <a:bodyPr wrap="square" rtlCol="0">
            <a:spAutoFit/>
          </a:bodyPr>
          <a:lstStyle/>
          <a:p>
            <a:r>
              <a:rPr lang="zh-CN" altLang="en-US" dirty="0"/>
              <a:t>老人</a:t>
            </a:r>
            <a:endParaRPr lang="en-US" altLang="zh-CN" dirty="0"/>
          </a:p>
          <a:p>
            <a:r>
              <a:rPr lang="zh-CN" altLang="en-US" dirty="0"/>
              <a:t>房间</a:t>
            </a:r>
            <a:endParaRPr lang="zh-CN" altLang="en-US" dirty="0"/>
          </a:p>
        </p:txBody>
      </p:sp>
      <p:sp>
        <p:nvSpPr>
          <p:cNvPr id="53" name="文本框 52"/>
          <p:cNvSpPr txBox="1"/>
          <p:nvPr/>
        </p:nvSpPr>
        <p:spPr>
          <a:xfrm>
            <a:off x="6348390" y="2833298"/>
            <a:ext cx="936104" cy="646331"/>
          </a:xfrm>
          <a:prstGeom prst="rect">
            <a:avLst/>
          </a:prstGeom>
          <a:noFill/>
        </p:spPr>
        <p:txBody>
          <a:bodyPr wrap="square" rtlCol="0">
            <a:spAutoFit/>
          </a:bodyPr>
          <a:lstStyle/>
          <a:p>
            <a:r>
              <a:rPr lang="zh-CN" altLang="en-US" dirty="0"/>
              <a:t>老人</a:t>
            </a:r>
            <a:endParaRPr lang="en-US" altLang="zh-CN" dirty="0"/>
          </a:p>
          <a:p>
            <a:r>
              <a:rPr lang="zh-CN" altLang="en-US" dirty="0"/>
              <a:t>房间</a:t>
            </a:r>
            <a:endParaRPr lang="zh-CN" altLang="en-US" dirty="0"/>
          </a:p>
        </p:txBody>
      </p:sp>
      <p:sp>
        <p:nvSpPr>
          <p:cNvPr id="54" name="文本框 53"/>
          <p:cNvSpPr txBox="1"/>
          <p:nvPr/>
        </p:nvSpPr>
        <p:spPr>
          <a:xfrm>
            <a:off x="6363569" y="4307310"/>
            <a:ext cx="936104" cy="646331"/>
          </a:xfrm>
          <a:prstGeom prst="rect">
            <a:avLst/>
          </a:prstGeom>
          <a:noFill/>
        </p:spPr>
        <p:txBody>
          <a:bodyPr wrap="square" rtlCol="0">
            <a:spAutoFit/>
          </a:bodyPr>
          <a:lstStyle/>
          <a:p>
            <a:r>
              <a:rPr lang="zh-CN" altLang="en-US" dirty="0"/>
              <a:t>老人</a:t>
            </a:r>
            <a:endParaRPr lang="en-US" altLang="zh-CN" dirty="0"/>
          </a:p>
          <a:p>
            <a:r>
              <a:rPr lang="zh-CN" altLang="en-US" dirty="0"/>
              <a:t>房间</a:t>
            </a:r>
            <a:endParaRPr lang="zh-CN" altLang="en-US" dirty="0"/>
          </a:p>
        </p:txBody>
      </p:sp>
      <p:sp>
        <p:nvSpPr>
          <p:cNvPr id="55" name="文本框 54"/>
          <p:cNvSpPr txBox="1"/>
          <p:nvPr/>
        </p:nvSpPr>
        <p:spPr>
          <a:xfrm>
            <a:off x="5264481" y="2808791"/>
            <a:ext cx="936104" cy="646331"/>
          </a:xfrm>
          <a:prstGeom prst="rect">
            <a:avLst/>
          </a:prstGeom>
          <a:noFill/>
        </p:spPr>
        <p:txBody>
          <a:bodyPr wrap="square" rtlCol="0">
            <a:spAutoFit/>
          </a:bodyPr>
          <a:lstStyle/>
          <a:p>
            <a:r>
              <a:rPr lang="zh-CN" altLang="en-US" dirty="0"/>
              <a:t>老人</a:t>
            </a:r>
            <a:endParaRPr lang="en-US" altLang="zh-CN" dirty="0"/>
          </a:p>
          <a:p>
            <a:r>
              <a:rPr lang="zh-CN" altLang="en-US" dirty="0"/>
              <a:t>房间</a:t>
            </a:r>
            <a:endParaRPr lang="zh-CN" altLang="en-US" dirty="0"/>
          </a:p>
        </p:txBody>
      </p:sp>
      <p:sp>
        <p:nvSpPr>
          <p:cNvPr id="56" name="文本框 55"/>
          <p:cNvSpPr txBox="1"/>
          <p:nvPr/>
        </p:nvSpPr>
        <p:spPr>
          <a:xfrm>
            <a:off x="5360629" y="4307310"/>
            <a:ext cx="936104" cy="646331"/>
          </a:xfrm>
          <a:prstGeom prst="rect">
            <a:avLst/>
          </a:prstGeom>
          <a:noFill/>
        </p:spPr>
        <p:txBody>
          <a:bodyPr wrap="square" rtlCol="0">
            <a:spAutoFit/>
          </a:bodyPr>
          <a:lstStyle/>
          <a:p>
            <a:r>
              <a:rPr lang="zh-CN" altLang="en-US" dirty="0"/>
              <a:t>老人</a:t>
            </a:r>
            <a:endParaRPr lang="en-US" altLang="zh-CN" dirty="0"/>
          </a:p>
          <a:p>
            <a:r>
              <a:rPr lang="zh-CN" altLang="en-US" dirty="0"/>
              <a:t>房间</a:t>
            </a:r>
            <a:endParaRPr lang="zh-CN" altLang="en-US" dirty="0"/>
          </a:p>
        </p:txBody>
      </p:sp>
      <p:sp>
        <p:nvSpPr>
          <p:cNvPr id="57" name="文本框 56"/>
          <p:cNvSpPr txBox="1"/>
          <p:nvPr/>
        </p:nvSpPr>
        <p:spPr>
          <a:xfrm>
            <a:off x="8425205" y="3747878"/>
            <a:ext cx="936104" cy="369332"/>
          </a:xfrm>
          <a:prstGeom prst="rect">
            <a:avLst/>
          </a:prstGeom>
          <a:noFill/>
        </p:spPr>
        <p:txBody>
          <a:bodyPr wrap="square" rtlCol="0">
            <a:spAutoFit/>
          </a:bodyPr>
          <a:lstStyle/>
          <a:p>
            <a:r>
              <a:rPr lang="zh-CN" altLang="en-US" dirty="0"/>
              <a:t>出口</a:t>
            </a:r>
            <a:endParaRPr lang="zh-CN" altLang="en-US" dirty="0"/>
          </a:p>
        </p:txBody>
      </p:sp>
      <p:cxnSp>
        <p:nvCxnSpPr>
          <p:cNvPr id="59" name="直接连接符 58"/>
          <p:cNvCxnSpPr/>
          <p:nvPr/>
        </p:nvCxnSpPr>
        <p:spPr>
          <a:xfrm>
            <a:off x="7956376" y="2191515"/>
            <a:ext cx="0" cy="44977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60" name="直接连接符 59"/>
          <p:cNvCxnSpPr/>
          <p:nvPr/>
        </p:nvCxnSpPr>
        <p:spPr>
          <a:xfrm>
            <a:off x="7106552" y="2170993"/>
            <a:ext cx="0" cy="44977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61" name="直接连接符 60"/>
          <p:cNvCxnSpPr/>
          <p:nvPr/>
        </p:nvCxnSpPr>
        <p:spPr>
          <a:xfrm>
            <a:off x="5108973" y="2232282"/>
            <a:ext cx="0" cy="44977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62" name="直接连接符 61"/>
          <p:cNvCxnSpPr/>
          <p:nvPr/>
        </p:nvCxnSpPr>
        <p:spPr>
          <a:xfrm>
            <a:off x="6156176" y="2203651"/>
            <a:ext cx="0" cy="44977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63" name="直接连接符 62"/>
          <p:cNvCxnSpPr/>
          <p:nvPr/>
        </p:nvCxnSpPr>
        <p:spPr>
          <a:xfrm>
            <a:off x="5137946" y="5049861"/>
            <a:ext cx="0" cy="44977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64" name="直接连接符 63"/>
          <p:cNvCxnSpPr/>
          <p:nvPr/>
        </p:nvCxnSpPr>
        <p:spPr>
          <a:xfrm>
            <a:off x="6221169" y="5049861"/>
            <a:ext cx="0" cy="44977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65" name="直接连接符 64"/>
          <p:cNvCxnSpPr/>
          <p:nvPr/>
        </p:nvCxnSpPr>
        <p:spPr>
          <a:xfrm>
            <a:off x="7092280" y="5076379"/>
            <a:ext cx="0" cy="44977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66" name="直接连接符 65"/>
          <p:cNvCxnSpPr/>
          <p:nvPr/>
        </p:nvCxnSpPr>
        <p:spPr>
          <a:xfrm>
            <a:off x="7956376" y="5104885"/>
            <a:ext cx="0" cy="44977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sp>
        <p:nvSpPr>
          <p:cNvPr id="67" name="文本框 66"/>
          <p:cNvSpPr txBox="1"/>
          <p:nvPr/>
        </p:nvSpPr>
        <p:spPr>
          <a:xfrm>
            <a:off x="5335793" y="2285767"/>
            <a:ext cx="936104" cy="369332"/>
          </a:xfrm>
          <a:prstGeom prst="rect">
            <a:avLst/>
          </a:prstGeom>
          <a:noFill/>
        </p:spPr>
        <p:txBody>
          <a:bodyPr wrap="square" rtlCol="0">
            <a:spAutoFit/>
          </a:bodyPr>
          <a:lstStyle/>
          <a:p>
            <a:r>
              <a:rPr lang="zh-CN" altLang="en-US" dirty="0"/>
              <a:t>阳台</a:t>
            </a:r>
            <a:endParaRPr lang="zh-CN" altLang="en-US" dirty="0"/>
          </a:p>
        </p:txBody>
      </p:sp>
      <p:sp>
        <p:nvSpPr>
          <p:cNvPr id="68" name="文本框 67"/>
          <p:cNvSpPr txBox="1"/>
          <p:nvPr/>
        </p:nvSpPr>
        <p:spPr>
          <a:xfrm>
            <a:off x="6245568" y="2245440"/>
            <a:ext cx="936104" cy="369332"/>
          </a:xfrm>
          <a:prstGeom prst="rect">
            <a:avLst/>
          </a:prstGeom>
          <a:noFill/>
        </p:spPr>
        <p:txBody>
          <a:bodyPr wrap="square" rtlCol="0">
            <a:spAutoFit/>
          </a:bodyPr>
          <a:lstStyle/>
          <a:p>
            <a:r>
              <a:rPr lang="zh-CN" altLang="en-US" dirty="0"/>
              <a:t>阳台</a:t>
            </a:r>
            <a:endParaRPr lang="zh-CN" altLang="en-US" dirty="0"/>
          </a:p>
        </p:txBody>
      </p:sp>
      <p:sp>
        <p:nvSpPr>
          <p:cNvPr id="69" name="文本框 68"/>
          <p:cNvSpPr txBox="1"/>
          <p:nvPr/>
        </p:nvSpPr>
        <p:spPr>
          <a:xfrm>
            <a:off x="7159021" y="2245440"/>
            <a:ext cx="936104" cy="369332"/>
          </a:xfrm>
          <a:prstGeom prst="rect">
            <a:avLst/>
          </a:prstGeom>
          <a:noFill/>
        </p:spPr>
        <p:txBody>
          <a:bodyPr wrap="square" rtlCol="0">
            <a:spAutoFit/>
          </a:bodyPr>
          <a:lstStyle/>
          <a:p>
            <a:r>
              <a:rPr lang="zh-CN" altLang="en-US" dirty="0"/>
              <a:t>阳台</a:t>
            </a:r>
            <a:endParaRPr lang="zh-CN" altLang="en-US" dirty="0"/>
          </a:p>
        </p:txBody>
      </p:sp>
      <p:sp>
        <p:nvSpPr>
          <p:cNvPr id="70" name="文本框 69"/>
          <p:cNvSpPr txBox="1"/>
          <p:nvPr/>
        </p:nvSpPr>
        <p:spPr>
          <a:xfrm>
            <a:off x="5264472" y="5061114"/>
            <a:ext cx="936104" cy="369332"/>
          </a:xfrm>
          <a:prstGeom prst="rect">
            <a:avLst/>
          </a:prstGeom>
          <a:noFill/>
        </p:spPr>
        <p:txBody>
          <a:bodyPr wrap="square" rtlCol="0">
            <a:spAutoFit/>
          </a:bodyPr>
          <a:lstStyle/>
          <a:p>
            <a:r>
              <a:rPr lang="zh-CN" altLang="en-US" dirty="0"/>
              <a:t>阳台</a:t>
            </a:r>
            <a:endParaRPr lang="zh-CN" altLang="en-US" dirty="0"/>
          </a:p>
        </p:txBody>
      </p:sp>
      <p:sp>
        <p:nvSpPr>
          <p:cNvPr id="71" name="文本框 70"/>
          <p:cNvSpPr txBox="1"/>
          <p:nvPr/>
        </p:nvSpPr>
        <p:spPr>
          <a:xfrm>
            <a:off x="6268421" y="5129240"/>
            <a:ext cx="936104" cy="369332"/>
          </a:xfrm>
          <a:prstGeom prst="rect">
            <a:avLst/>
          </a:prstGeom>
          <a:noFill/>
        </p:spPr>
        <p:txBody>
          <a:bodyPr wrap="square" rtlCol="0">
            <a:spAutoFit/>
          </a:bodyPr>
          <a:lstStyle/>
          <a:p>
            <a:r>
              <a:rPr lang="zh-CN" altLang="en-US" dirty="0"/>
              <a:t>阳台</a:t>
            </a:r>
            <a:endParaRPr lang="zh-CN" altLang="en-US" dirty="0"/>
          </a:p>
        </p:txBody>
      </p:sp>
      <p:sp>
        <p:nvSpPr>
          <p:cNvPr id="72" name="文本框 71"/>
          <p:cNvSpPr txBox="1"/>
          <p:nvPr/>
        </p:nvSpPr>
        <p:spPr>
          <a:xfrm>
            <a:off x="7198125" y="5101663"/>
            <a:ext cx="936104" cy="369332"/>
          </a:xfrm>
          <a:prstGeom prst="rect">
            <a:avLst/>
          </a:prstGeom>
          <a:noFill/>
        </p:spPr>
        <p:txBody>
          <a:bodyPr wrap="square" rtlCol="0">
            <a:spAutoFit/>
          </a:bodyPr>
          <a:lstStyle/>
          <a:p>
            <a:r>
              <a:rPr lang="zh-CN" altLang="en-US" dirty="0"/>
              <a:t>阳台</a:t>
            </a:r>
            <a:endParaRPr lang="zh-CN" altLang="en-US" dirty="0"/>
          </a:p>
        </p:txBody>
      </p:sp>
      <p:sp>
        <p:nvSpPr>
          <p:cNvPr id="73" name="文本框 72"/>
          <p:cNvSpPr txBox="1"/>
          <p:nvPr/>
        </p:nvSpPr>
        <p:spPr>
          <a:xfrm>
            <a:off x="8116225" y="5119617"/>
            <a:ext cx="936104" cy="369332"/>
          </a:xfrm>
          <a:prstGeom prst="rect">
            <a:avLst/>
          </a:prstGeom>
          <a:noFill/>
        </p:spPr>
        <p:txBody>
          <a:bodyPr wrap="square" rtlCol="0">
            <a:spAutoFit/>
          </a:bodyPr>
          <a:lstStyle/>
          <a:p>
            <a:r>
              <a:rPr lang="zh-CN" altLang="en-US" dirty="0"/>
              <a:t>阳台</a:t>
            </a:r>
            <a:endParaRPr lang="zh-CN" altLang="en-US" dirty="0"/>
          </a:p>
        </p:txBody>
      </p:sp>
      <p:sp>
        <p:nvSpPr>
          <p:cNvPr id="76" name="文本框 75"/>
          <p:cNvSpPr txBox="1"/>
          <p:nvPr/>
        </p:nvSpPr>
        <p:spPr>
          <a:xfrm>
            <a:off x="5944160" y="1661205"/>
            <a:ext cx="2172065" cy="400110"/>
          </a:xfrm>
          <a:prstGeom prst="rect">
            <a:avLst/>
          </a:prstGeom>
          <a:noFill/>
        </p:spPr>
        <p:txBody>
          <a:bodyPr wrap="square" rtlCol="0">
            <a:spAutoFit/>
          </a:bodyPr>
          <a:lstStyle/>
          <a:p>
            <a:r>
              <a:rPr lang="zh-CN" altLang="en-US" sz="2000" dirty="0"/>
              <a:t>生活区老人路线</a:t>
            </a:r>
            <a:endParaRPr lang="zh-CN" altLang="en-US" sz="2000" dirty="0"/>
          </a:p>
        </p:txBody>
      </p:sp>
      <p:sp>
        <p:nvSpPr>
          <p:cNvPr id="77" name="文本框 76"/>
          <p:cNvSpPr txBox="1"/>
          <p:nvPr/>
        </p:nvSpPr>
        <p:spPr>
          <a:xfrm>
            <a:off x="2987825" y="1701209"/>
            <a:ext cx="1639095" cy="400110"/>
          </a:xfrm>
          <a:prstGeom prst="rect">
            <a:avLst/>
          </a:prstGeom>
          <a:noFill/>
        </p:spPr>
        <p:txBody>
          <a:bodyPr wrap="square" rtlCol="0">
            <a:spAutoFit/>
          </a:bodyPr>
          <a:lstStyle/>
          <a:p>
            <a:r>
              <a:rPr lang="zh-CN" altLang="en-US" sz="2000" dirty="0"/>
              <a:t>护理员路线</a:t>
            </a:r>
            <a:endParaRPr lang="zh-CN" altLang="en-US" sz="2000" dirty="0"/>
          </a:p>
        </p:txBody>
      </p:sp>
      <p:sp>
        <p:nvSpPr>
          <p:cNvPr id="78" name="文本框 77"/>
          <p:cNvSpPr txBox="1"/>
          <p:nvPr/>
        </p:nvSpPr>
        <p:spPr>
          <a:xfrm>
            <a:off x="125745" y="1661205"/>
            <a:ext cx="2087098" cy="400110"/>
          </a:xfrm>
          <a:prstGeom prst="rect">
            <a:avLst/>
          </a:prstGeom>
          <a:noFill/>
        </p:spPr>
        <p:txBody>
          <a:bodyPr wrap="square" rtlCol="0">
            <a:spAutoFit/>
          </a:bodyPr>
          <a:lstStyle/>
          <a:p>
            <a:r>
              <a:rPr lang="zh-CN" altLang="en-US" sz="2000" dirty="0"/>
              <a:t>隔离区老人路线</a:t>
            </a:r>
            <a:endParaRPr lang="zh-CN" altLang="en-US" sz="2000" dirty="0"/>
          </a:p>
        </p:txBody>
      </p:sp>
      <p:sp>
        <p:nvSpPr>
          <p:cNvPr id="79" name="文本框 78"/>
          <p:cNvSpPr txBox="1"/>
          <p:nvPr/>
        </p:nvSpPr>
        <p:spPr>
          <a:xfrm>
            <a:off x="5795032" y="5835541"/>
            <a:ext cx="2181993" cy="523220"/>
          </a:xfrm>
          <a:prstGeom prst="rect">
            <a:avLst/>
          </a:prstGeom>
          <a:noFill/>
        </p:spPr>
        <p:txBody>
          <a:bodyPr wrap="square" rtlCol="0">
            <a:spAutoFit/>
          </a:bodyPr>
          <a:lstStyle/>
          <a:p>
            <a:r>
              <a:rPr lang="zh-CN" altLang="en-US" sz="2800" dirty="0">
                <a:solidFill>
                  <a:srgbClr val="00B0F0"/>
                </a:solidFill>
              </a:rPr>
              <a:t>生活区</a:t>
            </a:r>
            <a:endParaRPr lang="zh-CN" altLang="en-US" sz="2800" dirty="0">
              <a:solidFill>
                <a:srgbClr val="00B0F0"/>
              </a:solidFill>
            </a:endParaRPr>
          </a:p>
        </p:txBody>
      </p:sp>
      <p:sp>
        <p:nvSpPr>
          <p:cNvPr id="80" name="文本框 79"/>
          <p:cNvSpPr txBox="1"/>
          <p:nvPr/>
        </p:nvSpPr>
        <p:spPr>
          <a:xfrm>
            <a:off x="1347960" y="5824913"/>
            <a:ext cx="2181993" cy="461665"/>
          </a:xfrm>
          <a:prstGeom prst="rect">
            <a:avLst/>
          </a:prstGeom>
          <a:noFill/>
        </p:spPr>
        <p:txBody>
          <a:bodyPr wrap="square" rtlCol="0">
            <a:spAutoFit/>
          </a:bodyPr>
          <a:lstStyle/>
          <a:p>
            <a:r>
              <a:rPr lang="zh-CN" altLang="en-US" sz="2400" b="1" dirty="0">
                <a:solidFill>
                  <a:srgbClr val="FF0000"/>
                </a:solidFill>
              </a:rPr>
              <a:t>隔离区</a:t>
            </a:r>
            <a:endParaRPr lang="zh-CN" altLang="en-US" sz="2400" b="1" dirty="0">
              <a:solidFill>
                <a:srgbClr val="FF0000"/>
              </a:solidFill>
            </a:endParaRPr>
          </a:p>
        </p:txBody>
      </p:sp>
      <p:sp>
        <p:nvSpPr>
          <p:cNvPr id="81" name="文本框 80"/>
          <p:cNvSpPr txBox="1"/>
          <p:nvPr/>
        </p:nvSpPr>
        <p:spPr>
          <a:xfrm>
            <a:off x="2997451" y="5782195"/>
            <a:ext cx="2181993" cy="523220"/>
          </a:xfrm>
          <a:prstGeom prst="rect">
            <a:avLst/>
          </a:prstGeom>
          <a:noFill/>
        </p:spPr>
        <p:txBody>
          <a:bodyPr wrap="square" rtlCol="0">
            <a:spAutoFit/>
          </a:bodyPr>
          <a:lstStyle/>
          <a:p>
            <a:r>
              <a:rPr lang="zh-CN" altLang="en-US" sz="2800" dirty="0">
                <a:solidFill>
                  <a:schemeClr val="accent6"/>
                </a:solidFill>
              </a:rPr>
              <a:t>缓冲区</a:t>
            </a:r>
            <a:endParaRPr lang="zh-CN" altLang="en-US" sz="2800" dirty="0">
              <a:solidFill>
                <a:schemeClr val="accent6"/>
              </a:solidFill>
            </a:endParaRPr>
          </a:p>
        </p:txBody>
      </p:sp>
      <p:cxnSp>
        <p:nvCxnSpPr>
          <p:cNvPr id="85" name="直接箭头连接符 84"/>
          <p:cNvCxnSpPr/>
          <p:nvPr/>
        </p:nvCxnSpPr>
        <p:spPr>
          <a:xfrm flipH="1" flipV="1">
            <a:off x="4709228" y="3969487"/>
            <a:ext cx="3811341" cy="17456"/>
          </a:xfrm>
          <a:prstGeom prst="straightConnector1">
            <a:avLst/>
          </a:prstGeom>
          <a:ln>
            <a:solidFill>
              <a:srgbClr val="00B0F0"/>
            </a:solidFill>
            <a:prstDash val="sysDash"/>
            <a:headEnd type="triangle" w="med" len="med"/>
            <a:tailEnd type="triangle" w="med" len="med"/>
          </a:ln>
        </p:spPr>
        <p:style>
          <a:lnRef idx="2">
            <a:schemeClr val="accent6"/>
          </a:lnRef>
          <a:fillRef idx="0">
            <a:schemeClr val="accent6"/>
          </a:fillRef>
          <a:effectRef idx="1">
            <a:schemeClr val="accent6"/>
          </a:effectRef>
          <a:fontRef idx="minor">
            <a:schemeClr val="tx1"/>
          </a:fontRef>
        </p:style>
      </p:cxnSp>
      <p:cxnSp>
        <p:nvCxnSpPr>
          <p:cNvPr id="87" name="直接箭头连接符 86"/>
          <p:cNvCxnSpPr/>
          <p:nvPr/>
        </p:nvCxnSpPr>
        <p:spPr>
          <a:xfrm>
            <a:off x="1691051" y="2349551"/>
            <a:ext cx="0" cy="635797"/>
          </a:xfrm>
          <a:prstGeom prst="straightConnector1">
            <a:avLst/>
          </a:prstGeom>
          <a:ln>
            <a:solidFill>
              <a:srgbClr val="FF0000"/>
            </a:solidFill>
            <a:prstDash val="sysDash"/>
            <a:headEnd type="triangle" w="med" len="med"/>
            <a:tailEnd type="triangle" w="med" len="med"/>
          </a:ln>
        </p:spPr>
        <p:style>
          <a:lnRef idx="2">
            <a:schemeClr val="accent6"/>
          </a:lnRef>
          <a:fillRef idx="0">
            <a:schemeClr val="accent6"/>
          </a:fillRef>
          <a:effectRef idx="1">
            <a:schemeClr val="accent6"/>
          </a:effectRef>
          <a:fontRef idx="minor">
            <a:schemeClr val="tx1"/>
          </a:fontRef>
        </p:style>
      </p:cxnSp>
      <p:cxnSp>
        <p:nvCxnSpPr>
          <p:cNvPr id="108" name="直接箭头连接符 107"/>
          <p:cNvCxnSpPr/>
          <p:nvPr/>
        </p:nvCxnSpPr>
        <p:spPr>
          <a:xfrm>
            <a:off x="2573292" y="2335522"/>
            <a:ext cx="0" cy="635797"/>
          </a:xfrm>
          <a:prstGeom prst="straightConnector1">
            <a:avLst/>
          </a:prstGeom>
          <a:ln>
            <a:solidFill>
              <a:srgbClr val="FF0000"/>
            </a:solidFill>
            <a:prstDash val="sysDash"/>
            <a:headEnd type="triangle" w="med" len="med"/>
            <a:tailEnd type="triangle" w="med" len="med"/>
          </a:ln>
        </p:spPr>
        <p:style>
          <a:lnRef idx="2">
            <a:schemeClr val="accent6"/>
          </a:lnRef>
          <a:fillRef idx="0">
            <a:schemeClr val="accent6"/>
          </a:fillRef>
          <a:effectRef idx="1">
            <a:schemeClr val="accent6"/>
          </a:effectRef>
          <a:fontRef idx="minor">
            <a:schemeClr val="tx1"/>
          </a:fontRef>
        </p:style>
      </p:cxnSp>
      <p:cxnSp>
        <p:nvCxnSpPr>
          <p:cNvPr id="109" name="直接连接符 108"/>
          <p:cNvCxnSpPr/>
          <p:nvPr/>
        </p:nvCxnSpPr>
        <p:spPr>
          <a:xfrm>
            <a:off x="4049324" y="2222418"/>
            <a:ext cx="0" cy="44977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110" name="直接连接符 109"/>
          <p:cNvCxnSpPr/>
          <p:nvPr/>
        </p:nvCxnSpPr>
        <p:spPr>
          <a:xfrm>
            <a:off x="3100078" y="2179201"/>
            <a:ext cx="0" cy="44977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111" name="直接连接符 110"/>
          <p:cNvCxnSpPr/>
          <p:nvPr/>
        </p:nvCxnSpPr>
        <p:spPr>
          <a:xfrm>
            <a:off x="3196988" y="5067148"/>
            <a:ext cx="0" cy="44977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112" name="直接连接符 111"/>
          <p:cNvCxnSpPr/>
          <p:nvPr/>
        </p:nvCxnSpPr>
        <p:spPr>
          <a:xfrm>
            <a:off x="4088447" y="5076379"/>
            <a:ext cx="0" cy="44977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113" name="直接箭头连接符 112"/>
          <p:cNvCxnSpPr/>
          <p:nvPr/>
        </p:nvCxnSpPr>
        <p:spPr>
          <a:xfrm>
            <a:off x="2764330" y="4845268"/>
            <a:ext cx="0" cy="635797"/>
          </a:xfrm>
          <a:prstGeom prst="straightConnector1">
            <a:avLst/>
          </a:prstGeom>
          <a:ln>
            <a:solidFill>
              <a:srgbClr val="FF0000"/>
            </a:solidFill>
            <a:prstDash val="sysDash"/>
            <a:headEnd type="triangle" w="med" len="med"/>
            <a:tailEnd type="triangle" w="med" len="med"/>
          </a:ln>
        </p:spPr>
        <p:style>
          <a:lnRef idx="2">
            <a:schemeClr val="accent6"/>
          </a:lnRef>
          <a:fillRef idx="0">
            <a:schemeClr val="accent6"/>
          </a:fillRef>
          <a:effectRef idx="1">
            <a:schemeClr val="accent6"/>
          </a:effectRef>
          <a:fontRef idx="minor">
            <a:schemeClr val="tx1"/>
          </a:fontRef>
        </p:style>
      </p:cxnSp>
      <p:cxnSp>
        <p:nvCxnSpPr>
          <p:cNvPr id="114" name="直接箭头连接符 113"/>
          <p:cNvCxnSpPr/>
          <p:nvPr/>
        </p:nvCxnSpPr>
        <p:spPr>
          <a:xfrm>
            <a:off x="1747336" y="4845268"/>
            <a:ext cx="0" cy="635797"/>
          </a:xfrm>
          <a:prstGeom prst="straightConnector1">
            <a:avLst/>
          </a:prstGeom>
          <a:ln>
            <a:solidFill>
              <a:srgbClr val="FF0000"/>
            </a:solidFill>
            <a:prstDash val="sysDash"/>
            <a:headEnd type="triangle" w="med" len="med"/>
            <a:tailEnd type="triangle" w="med" len="med"/>
          </a:ln>
        </p:spPr>
        <p:style>
          <a:lnRef idx="2">
            <a:schemeClr val="accent6"/>
          </a:lnRef>
          <a:fillRef idx="0">
            <a:schemeClr val="accent6"/>
          </a:fillRef>
          <a:effectRef idx="1">
            <a:schemeClr val="accent6"/>
          </a:effectRef>
          <a:fontRef idx="minor">
            <a:schemeClr val="tx1"/>
          </a:fontRef>
        </p:style>
      </p:cxnSp>
      <p:sp>
        <p:nvSpPr>
          <p:cNvPr id="116" name="文本框 115"/>
          <p:cNvSpPr txBox="1"/>
          <p:nvPr/>
        </p:nvSpPr>
        <p:spPr>
          <a:xfrm>
            <a:off x="7993936" y="2256477"/>
            <a:ext cx="936104" cy="369332"/>
          </a:xfrm>
          <a:prstGeom prst="rect">
            <a:avLst/>
          </a:prstGeom>
          <a:noFill/>
        </p:spPr>
        <p:txBody>
          <a:bodyPr wrap="square" rtlCol="0">
            <a:spAutoFit/>
          </a:bodyPr>
          <a:lstStyle/>
          <a:p>
            <a:r>
              <a:rPr lang="zh-CN" altLang="en-US" dirty="0"/>
              <a:t>阳台</a:t>
            </a:r>
            <a:endParaRPr lang="zh-CN" altLang="en-US" dirty="0"/>
          </a:p>
        </p:txBody>
      </p:sp>
      <p:cxnSp>
        <p:nvCxnSpPr>
          <p:cNvPr id="118" name="直接箭头连接符 117"/>
          <p:cNvCxnSpPr/>
          <p:nvPr/>
        </p:nvCxnSpPr>
        <p:spPr>
          <a:xfrm>
            <a:off x="707950" y="2415643"/>
            <a:ext cx="0" cy="635797"/>
          </a:xfrm>
          <a:prstGeom prst="straightConnector1">
            <a:avLst/>
          </a:prstGeom>
          <a:ln>
            <a:solidFill>
              <a:srgbClr val="FF0000"/>
            </a:solidFill>
            <a:prstDash val="sysDash"/>
            <a:headEnd type="triangle" w="med" len="med"/>
            <a:tailEnd type="triangle" w="med" len="med"/>
          </a:ln>
        </p:spPr>
        <p:style>
          <a:lnRef idx="2">
            <a:schemeClr val="accent6"/>
          </a:lnRef>
          <a:fillRef idx="0">
            <a:schemeClr val="accent6"/>
          </a:fillRef>
          <a:effectRef idx="1">
            <a:schemeClr val="accent6"/>
          </a:effectRef>
          <a:fontRef idx="minor">
            <a:schemeClr val="tx1"/>
          </a:fontRef>
        </p:style>
      </p:cxnSp>
      <p:cxnSp>
        <p:nvCxnSpPr>
          <p:cNvPr id="119" name="直接箭头连接符 118"/>
          <p:cNvCxnSpPr/>
          <p:nvPr/>
        </p:nvCxnSpPr>
        <p:spPr>
          <a:xfrm flipH="1" flipV="1">
            <a:off x="725422" y="3908184"/>
            <a:ext cx="3873782" cy="20252"/>
          </a:xfrm>
          <a:prstGeom prst="straightConnector1">
            <a:avLst/>
          </a:prstGeom>
          <a:ln>
            <a:prstDash val="sysDash"/>
            <a:headEnd type="triangle" w="med" len="med"/>
            <a:tailEnd type="triangle" w="med" len="med"/>
          </a:ln>
        </p:spPr>
        <p:style>
          <a:lnRef idx="2">
            <a:schemeClr val="accent6"/>
          </a:lnRef>
          <a:fillRef idx="0">
            <a:schemeClr val="accent6"/>
          </a:fillRef>
          <a:effectRef idx="1">
            <a:schemeClr val="accent6"/>
          </a:effectRef>
          <a:fontRef idx="minor">
            <a:schemeClr val="tx1"/>
          </a:fontRef>
        </p:style>
      </p:cxnSp>
      <p:cxnSp>
        <p:nvCxnSpPr>
          <p:cNvPr id="127" name="直接箭头连接符 126"/>
          <p:cNvCxnSpPr/>
          <p:nvPr/>
        </p:nvCxnSpPr>
        <p:spPr>
          <a:xfrm>
            <a:off x="5786484" y="3541369"/>
            <a:ext cx="0" cy="782351"/>
          </a:xfrm>
          <a:prstGeom prst="straightConnector1">
            <a:avLst/>
          </a:prstGeom>
          <a:ln>
            <a:solidFill>
              <a:srgbClr val="00B0F0"/>
            </a:solidFill>
            <a:prstDash val="sysDash"/>
            <a:headEnd type="triangle" w="med" len="med"/>
            <a:tailEnd type="triangle" w="med" len="med"/>
          </a:ln>
        </p:spPr>
        <p:style>
          <a:lnRef idx="2">
            <a:schemeClr val="accent6"/>
          </a:lnRef>
          <a:fillRef idx="0">
            <a:schemeClr val="accent6"/>
          </a:fillRef>
          <a:effectRef idx="1">
            <a:schemeClr val="accent6"/>
          </a:effectRef>
          <a:fontRef idx="minor">
            <a:schemeClr val="tx1"/>
          </a:fontRef>
        </p:style>
      </p:cxnSp>
      <p:cxnSp>
        <p:nvCxnSpPr>
          <p:cNvPr id="130" name="直接箭头连接符 129"/>
          <p:cNvCxnSpPr/>
          <p:nvPr/>
        </p:nvCxnSpPr>
        <p:spPr>
          <a:xfrm>
            <a:off x="6713620" y="3534914"/>
            <a:ext cx="0" cy="782351"/>
          </a:xfrm>
          <a:prstGeom prst="straightConnector1">
            <a:avLst/>
          </a:prstGeom>
          <a:ln>
            <a:solidFill>
              <a:srgbClr val="00B0F0"/>
            </a:solidFill>
            <a:prstDash val="sysDash"/>
            <a:headEnd type="triangle" w="med" len="med"/>
            <a:tailEnd type="triangle" w="med" len="med"/>
          </a:ln>
        </p:spPr>
        <p:style>
          <a:lnRef idx="2">
            <a:schemeClr val="accent6"/>
          </a:lnRef>
          <a:fillRef idx="0">
            <a:schemeClr val="accent6"/>
          </a:fillRef>
          <a:effectRef idx="1">
            <a:schemeClr val="accent6"/>
          </a:effectRef>
          <a:fontRef idx="minor">
            <a:schemeClr val="tx1"/>
          </a:fontRef>
        </p:style>
      </p:cxnSp>
      <p:cxnSp>
        <p:nvCxnSpPr>
          <p:cNvPr id="131" name="直接箭头连接符 130"/>
          <p:cNvCxnSpPr/>
          <p:nvPr/>
        </p:nvCxnSpPr>
        <p:spPr>
          <a:xfrm>
            <a:off x="7524328" y="3490179"/>
            <a:ext cx="0" cy="782351"/>
          </a:xfrm>
          <a:prstGeom prst="straightConnector1">
            <a:avLst/>
          </a:prstGeom>
          <a:ln>
            <a:solidFill>
              <a:srgbClr val="00B0F0"/>
            </a:solidFill>
            <a:prstDash val="sysDash"/>
            <a:headEnd type="triangle" w="med" len="med"/>
            <a:tailEnd type="triangle" w="med" len="med"/>
          </a:ln>
        </p:spPr>
        <p:style>
          <a:lnRef idx="2">
            <a:schemeClr val="accent6"/>
          </a:lnRef>
          <a:fillRef idx="0">
            <a:schemeClr val="accent6"/>
          </a:fillRef>
          <a:effectRef idx="1">
            <a:schemeClr val="accent6"/>
          </a:effectRef>
          <a:fontRef idx="minor">
            <a:schemeClr val="tx1"/>
          </a:fontRef>
        </p:style>
      </p:cxnSp>
      <p:cxnSp>
        <p:nvCxnSpPr>
          <p:cNvPr id="134" name="直接箭头连接符 133"/>
          <p:cNvCxnSpPr/>
          <p:nvPr/>
        </p:nvCxnSpPr>
        <p:spPr>
          <a:xfrm>
            <a:off x="8316416" y="3500835"/>
            <a:ext cx="0" cy="782351"/>
          </a:xfrm>
          <a:prstGeom prst="straightConnector1">
            <a:avLst/>
          </a:prstGeom>
          <a:ln>
            <a:solidFill>
              <a:srgbClr val="00B0F0"/>
            </a:solidFill>
            <a:prstDash val="sysDash"/>
            <a:headEnd type="triangle" w="med" len="med"/>
            <a:tailEnd type="triangle" w="med" len="med"/>
          </a:ln>
        </p:spPr>
        <p:style>
          <a:lnRef idx="2">
            <a:schemeClr val="accent6"/>
          </a:lnRef>
          <a:fillRef idx="0">
            <a:schemeClr val="accent6"/>
          </a:fillRef>
          <a:effectRef idx="1">
            <a:schemeClr val="accent6"/>
          </a:effectRef>
          <a:fontRef idx="minor">
            <a:schemeClr val="tx1"/>
          </a:fontRef>
        </p:style>
      </p:cxnSp>
      <p:cxnSp>
        <p:nvCxnSpPr>
          <p:cNvPr id="135" name="直接箭头连接符 134"/>
          <p:cNvCxnSpPr/>
          <p:nvPr/>
        </p:nvCxnSpPr>
        <p:spPr>
          <a:xfrm>
            <a:off x="4709228" y="3986943"/>
            <a:ext cx="0" cy="336777"/>
          </a:xfrm>
          <a:prstGeom prst="straightConnector1">
            <a:avLst/>
          </a:prstGeom>
          <a:ln>
            <a:solidFill>
              <a:srgbClr val="00B0F0"/>
            </a:solidFill>
            <a:prstDash val="sysDash"/>
            <a:headEnd type="triangle" w="med" len="med"/>
            <a:tailEnd type="triangle" w="med" len="med"/>
          </a:ln>
        </p:spPr>
        <p:style>
          <a:lnRef idx="2">
            <a:schemeClr val="accent6"/>
          </a:lnRef>
          <a:fillRef idx="0">
            <a:schemeClr val="accent6"/>
          </a:fillRef>
          <a:effectRef idx="1">
            <a:schemeClr val="accent6"/>
          </a:effectRef>
          <a:fontRef idx="minor">
            <a:schemeClr val="tx1"/>
          </a:fontRef>
        </p:style>
      </p:cxnSp>
      <p:cxnSp>
        <p:nvCxnSpPr>
          <p:cNvPr id="136" name="直接箭头连接符 135"/>
          <p:cNvCxnSpPr/>
          <p:nvPr/>
        </p:nvCxnSpPr>
        <p:spPr>
          <a:xfrm>
            <a:off x="3529953" y="3510371"/>
            <a:ext cx="0" cy="782351"/>
          </a:xfrm>
          <a:prstGeom prst="straightConnector1">
            <a:avLst/>
          </a:prstGeom>
          <a:ln>
            <a:solidFill>
              <a:schemeClr val="accent6">
                <a:lumMod val="60000"/>
                <a:lumOff val="40000"/>
              </a:schemeClr>
            </a:solidFill>
            <a:prstDash val="sysDash"/>
            <a:headEnd type="triangle" w="med" len="med"/>
            <a:tailEnd type="triangle" w="med" len="med"/>
          </a:ln>
        </p:spPr>
        <p:style>
          <a:lnRef idx="2">
            <a:schemeClr val="accent6"/>
          </a:lnRef>
          <a:fillRef idx="0">
            <a:schemeClr val="accent6"/>
          </a:fillRef>
          <a:effectRef idx="1">
            <a:schemeClr val="accent6"/>
          </a:effectRef>
          <a:fontRef idx="minor">
            <a:schemeClr val="tx1"/>
          </a:fontRef>
        </p:style>
      </p:cxnSp>
      <p:cxnSp>
        <p:nvCxnSpPr>
          <p:cNvPr id="138" name="直接箭头连接符 137"/>
          <p:cNvCxnSpPr/>
          <p:nvPr/>
        </p:nvCxnSpPr>
        <p:spPr>
          <a:xfrm>
            <a:off x="2619243" y="3501360"/>
            <a:ext cx="0" cy="782351"/>
          </a:xfrm>
          <a:prstGeom prst="straightConnector1">
            <a:avLst/>
          </a:prstGeom>
          <a:ln>
            <a:solidFill>
              <a:schemeClr val="accent6">
                <a:lumMod val="60000"/>
                <a:lumOff val="40000"/>
              </a:schemeClr>
            </a:solidFill>
            <a:prstDash val="sysDash"/>
            <a:headEnd type="triangle" w="med" len="med"/>
            <a:tailEnd type="triangle" w="med" len="med"/>
          </a:ln>
        </p:spPr>
        <p:style>
          <a:lnRef idx="2">
            <a:schemeClr val="accent6"/>
          </a:lnRef>
          <a:fillRef idx="0">
            <a:schemeClr val="accent6"/>
          </a:fillRef>
          <a:effectRef idx="1">
            <a:schemeClr val="accent6"/>
          </a:effectRef>
          <a:fontRef idx="minor">
            <a:schemeClr val="tx1"/>
          </a:fontRef>
        </p:style>
      </p:cxnSp>
      <p:cxnSp>
        <p:nvCxnSpPr>
          <p:cNvPr id="139" name="直接箭头连接符 138"/>
          <p:cNvCxnSpPr/>
          <p:nvPr/>
        </p:nvCxnSpPr>
        <p:spPr>
          <a:xfrm>
            <a:off x="1709064" y="3557391"/>
            <a:ext cx="0" cy="782351"/>
          </a:xfrm>
          <a:prstGeom prst="straightConnector1">
            <a:avLst/>
          </a:prstGeom>
          <a:ln>
            <a:solidFill>
              <a:schemeClr val="accent6">
                <a:lumMod val="60000"/>
                <a:lumOff val="40000"/>
              </a:schemeClr>
            </a:solidFill>
            <a:prstDash val="sysDash"/>
            <a:headEnd type="triangle" w="med" len="med"/>
            <a:tailEnd type="triangle" w="med" len="med"/>
          </a:ln>
        </p:spPr>
        <p:style>
          <a:lnRef idx="2">
            <a:schemeClr val="accent6"/>
          </a:lnRef>
          <a:fillRef idx="0">
            <a:schemeClr val="accent6"/>
          </a:fillRef>
          <a:effectRef idx="1">
            <a:schemeClr val="accent6"/>
          </a:effectRef>
          <a:fontRef idx="minor">
            <a:schemeClr val="tx1"/>
          </a:fontRef>
        </p:style>
      </p:cxnSp>
      <p:cxnSp>
        <p:nvCxnSpPr>
          <p:cNvPr id="140" name="直接箭头连接符 139"/>
          <p:cNvCxnSpPr/>
          <p:nvPr/>
        </p:nvCxnSpPr>
        <p:spPr>
          <a:xfrm>
            <a:off x="759956" y="3491928"/>
            <a:ext cx="0" cy="782351"/>
          </a:xfrm>
          <a:prstGeom prst="straightConnector1">
            <a:avLst/>
          </a:prstGeom>
          <a:ln>
            <a:solidFill>
              <a:schemeClr val="accent6">
                <a:lumMod val="60000"/>
                <a:lumOff val="40000"/>
              </a:schemeClr>
            </a:solidFill>
            <a:prstDash val="sysDash"/>
            <a:headEnd type="triangle" w="med" len="med"/>
            <a:tailEnd type="triangle" w="med" len="med"/>
          </a:ln>
        </p:spPr>
        <p:style>
          <a:lnRef idx="2">
            <a:schemeClr val="accent6"/>
          </a:lnRef>
          <a:fillRef idx="0">
            <a:schemeClr val="accent6"/>
          </a:fillRef>
          <a:effectRef idx="1">
            <a:schemeClr val="accent6"/>
          </a:effectRef>
          <a:fontRef idx="minor">
            <a:schemeClr val="tx1"/>
          </a:fontRef>
        </p:style>
      </p:cxnSp>
      <p:cxnSp>
        <p:nvCxnSpPr>
          <p:cNvPr id="141" name="直接箭头连接符 140"/>
          <p:cNvCxnSpPr/>
          <p:nvPr/>
        </p:nvCxnSpPr>
        <p:spPr>
          <a:xfrm>
            <a:off x="7993936" y="1858299"/>
            <a:ext cx="725704" cy="0"/>
          </a:xfrm>
          <a:prstGeom prst="straightConnector1">
            <a:avLst/>
          </a:prstGeom>
          <a:ln>
            <a:solidFill>
              <a:srgbClr val="00B0F0"/>
            </a:solidFill>
            <a:prstDash val="sysDash"/>
            <a:headEnd type="triangle" w="med" len="med"/>
            <a:tailEnd type="triangle" w="med" len="med"/>
          </a:ln>
        </p:spPr>
        <p:style>
          <a:lnRef idx="2">
            <a:schemeClr val="accent6"/>
          </a:lnRef>
          <a:fillRef idx="0">
            <a:schemeClr val="accent6"/>
          </a:fillRef>
          <a:effectRef idx="1">
            <a:schemeClr val="accent6"/>
          </a:effectRef>
          <a:fontRef idx="minor">
            <a:schemeClr val="tx1"/>
          </a:fontRef>
        </p:style>
      </p:cxnSp>
      <p:cxnSp>
        <p:nvCxnSpPr>
          <p:cNvPr id="148" name="直接箭头连接符 147"/>
          <p:cNvCxnSpPr/>
          <p:nvPr/>
        </p:nvCxnSpPr>
        <p:spPr>
          <a:xfrm>
            <a:off x="4560126" y="3479629"/>
            <a:ext cx="0" cy="782351"/>
          </a:xfrm>
          <a:prstGeom prst="straightConnector1">
            <a:avLst/>
          </a:prstGeom>
          <a:ln>
            <a:solidFill>
              <a:schemeClr val="accent6">
                <a:lumMod val="60000"/>
                <a:lumOff val="40000"/>
              </a:schemeClr>
            </a:solidFill>
            <a:prstDash val="sysDash"/>
            <a:headEnd type="triangle" w="med" len="med"/>
            <a:tailEnd type="triangle" w="med" len="med"/>
          </a:ln>
        </p:spPr>
        <p:style>
          <a:lnRef idx="2">
            <a:schemeClr val="accent6"/>
          </a:lnRef>
          <a:fillRef idx="0">
            <a:schemeClr val="accent6"/>
          </a:fillRef>
          <a:effectRef idx="1">
            <a:schemeClr val="accent6"/>
          </a:effectRef>
          <a:fontRef idx="minor">
            <a:schemeClr val="tx1"/>
          </a:fontRef>
        </p:style>
      </p:cxnSp>
      <p:cxnSp>
        <p:nvCxnSpPr>
          <p:cNvPr id="149" name="直接箭头连接符 148"/>
          <p:cNvCxnSpPr/>
          <p:nvPr/>
        </p:nvCxnSpPr>
        <p:spPr>
          <a:xfrm flipH="1">
            <a:off x="4508765" y="1847648"/>
            <a:ext cx="851864" cy="28393"/>
          </a:xfrm>
          <a:prstGeom prst="straightConnector1">
            <a:avLst/>
          </a:prstGeom>
          <a:ln>
            <a:solidFill>
              <a:schemeClr val="accent6">
                <a:lumMod val="60000"/>
                <a:lumOff val="40000"/>
              </a:schemeClr>
            </a:solidFill>
            <a:prstDash val="sysDash"/>
            <a:headEnd type="triangle" w="med" len="med"/>
            <a:tailEnd type="triangle" w="med" len="med"/>
          </a:ln>
        </p:spPr>
        <p:style>
          <a:lnRef idx="2">
            <a:schemeClr val="accent6"/>
          </a:lnRef>
          <a:fillRef idx="0">
            <a:schemeClr val="accent6"/>
          </a:fillRef>
          <a:effectRef idx="1">
            <a:schemeClr val="accent6"/>
          </a:effectRef>
          <a:fontRef idx="minor">
            <a:schemeClr val="tx1"/>
          </a:fontRef>
        </p:style>
      </p:cxnSp>
      <p:cxnSp>
        <p:nvCxnSpPr>
          <p:cNvPr id="152" name="直接箭头连接符 151"/>
          <p:cNvCxnSpPr/>
          <p:nvPr/>
        </p:nvCxnSpPr>
        <p:spPr>
          <a:xfrm flipH="1">
            <a:off x="2091394" y="1898973"/>
            <a:ext cx="807797" cy="0"/>
          </a:xfrm>
          <a:prstGeom prst="straightConnector1">
            <a:avLst/>
          </a:prstGeom>
          <a:ln>
            <a:solidFill>
              <a:srgbClr val="FF0000"/>
            </a:solidFill>
            <a:prstDash val="sysDash"/>
            <a:headEnd type="triangle" w="med" len="med"/>
            <a:tailEnd type="triangle" w="med" len="med"/>
          </a:ln>
        </p:spPr>
        <p:style>
          <a:lnRef idx="2">
            <a:schemeClr val="accent6"/>
          </a:lnRef>
          <a:fillRef idx="0">
            <a:schemeClr val="accent6"/>
          </a:fillRef>
          <a:effectRef idx="1">
            <a:schemeClr val="accent6"/>
          </a:effectRef>
          <a:fontRef idx="minor">
            <a:schemeClr val="tx1"/>
          </a:fontRef>
        </p:style>
      </p:cxnSp>
      <p:cxnSp>
        <p:nvCxnSpPr>
          <p:cNvPr id="155" name="直接箭头连接符 154"/>
          <p:cNvCxnSpPr/>
          <p:nvPr/>
        </p:nvCxnSpPr>
        <p:spPr>
          <a:xfrm flipH="1">
            <a:off x="376917" y="2349551"/>
            <a:ext cx="2204098" cy="6802"/>
          </a:xfrm>
          <a:prstGeom prst="straightConnector1">
            <a:avLst/>
          </a:prstGeom>
          <a:ln>
            <a:solidFill>
              <a:srgbClr val="FF0000"/>
            </a:solidFill>
            <a:prstDash val="sysDash"/>
            <a:headEnd type="triangle" w="med" len="med"/>
            <a:tailEnd type="triangle" w="med" len="med"/>
          </a:ln>
        </p:spPr>
        <p:style>
          <a:lnRef idx="2">
            <a:schemeClr val="accent6"/>
          </a:lnRef>
          <a:fillRef idx="0">
            <a:schemeClr val="accent6"/>
          </a:fillRef>
          <a:effectRef idx="1">
            <a:schemeClr val="accent6"/>
          </a:effectRef>
          <a:fontRef idx="minor">
            <a:schemeClr val="tx1"/>
          </a:fontRef>
        </p:style>
      </p:cxnSp>
      <p:cxnSp>
        <p:nvCxnSpPr>
          <p:cNvPr id="157" name="直接箭头连接符 156"/>
          <p:cNvCxnSpPr/>
          <p:nvPr/>
        </p:nvCxnSpPr>
        <p:spPr>
          <a:xfrm flipH="1">
            <a:off x="589002" y="5464193"/>
            <a:ext cx="2204098" cy="6802"/>
          </a:xfrm>
          <a:prstGeom prst="straightConnector1">
            <a:avLst/>
          </a:prstGeom>
          <a:ln>
            <a:solidFill>
              <a:srgbClr val="FF0000"/>
            </a:solidFill>
            <a:prstDash val="sysDash"/>
            <a:headEnd type="triangle" w="med" len="med"/>
            <a:tailEnd type="triangle" w="med" len="med"/>
          </a:ln>
        </p:spPr>
        <p:style>
          <a:lnRef idx="2">
            <a:schemeClr val="accent6"/>
          </a:lnRef>
          <a:fillRef idx="0">
            <a:schemeClr val="accent6"/>
          </a:fillRef>
          <a:effectRef idx="1">
            <a:schemeClr val="accent6"/>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pPr marL="0" indent="0">
              <a:buNone/>
            </a:pPr>
            <a:r>
              <a:rPr lang="en-US" altLang="zh-CN" dirty="0"/>
              <a:t> </a:t>
            </a:r>
            <a:r>
              <a:rPr lang="zh-CN" altLang="en-US" dirty="0"/>
              <a:t>（</a:t>
            </a:r>
            <a:r>
              <a:rPr lang="en-US" altLang="zh-CN" dirty="0"/>
              <a:t>1</a:t>
            </a:r>
            <a:r>
              <a:rPr lang="zh-CN" altLang="en-US" dirty="0"/>
              <a:t>）单人单间</a:t>
            </a:r>
            <a:endParaRPr lang="zh-CN" altLang="en-US" dirty="0"/>
          </a:p>
          <a:p>
            <a:pPr marL="0" indent="0">
              <a:buNone/>
            </a:pPr>
            <a:r>
              <a:rPr lang="zh-CN" altLang="en-US" dirty="0"/>
              <a:t>（</a:t>
            </a:r>
            <a:r>
              <a:rPr lang="en-US" altLang="zh-CN" dirty="0"/>
              <a:t>2</a:t>
            </a:r>
            <a:r>
              <a:rPr lang="zh-CN" altLang="en-US" dirty="0"/>
              <a:t>）内设：电视、卫生间、浴室、护理床等，通风良好，与生活区域相对隔离；</a:t>
            </a:r>
            <a:endParaRPr lang="zh-CN" altLang="en-US" dirty="0"/>
          </a:p>
          <a:p>
            <a:pPr marL="0" indent="0">
              <a:buNone/>
            </a:pPr>
            <a:r>
              <a:rPr lang="zh-CN" altLang="en-US" dirty="0"/>
              <a:t>（</a:t>
            </a:r>
            <a:r>
              <a:rPr lang="en-US" altLang="zh-CN" dirty="0"/>
              <a:t>3</a:t>
            </a:r>
            <a:r>
              <a:rPr lang="zh-CN" altLang="en-US" dirty="0"/>
              <a:t>）隔离区应配有消毒液、手消（免洗消毒液）、口罩、帽子、手套、隔离衣或防护服等防护用品和必要的生活用品，能解决基本生活需求。</a:t>
            </a:r>
            <a:endParaRPr lang="en-US" altLang="zh-CN" dirty="0"/>
          </a:p>
          <a:p>
            <a:pPr marL="0" indent="0">
              <a:buNone/>
            </a:pPr>
            <a:endParaRPr lang="zh-CN" altLang="en-US" dirty="0"/>
          </a:p>
        </p:txBody>
      </p:sp>
      <p:sp>
        <p:nvSpPr>
          <p:cNvPr id="4" name="标题 3"/>
          <p:cNvSpPr>
            <a:spLocks noGrp="1"/>
          </p:cNvSpPr>
          <p:nvPr>
            <p:ph type="title"/>
          </p:nvPr>
        </p:nvSpPr>
        <p:spPr>
          <a:xfrm>
            <a:off x="1120775" y="274955"/>
            <a:ext cx="7566025" cy="1143000"/>
          </a:xfrm>
        </p:spPr>
        <p:txBody>
          <a:bodyPr/>
          <a:lstStyle/>
          <a:p>
            <a:r>
              <a:rPr lang="zh-CN" altLang="en-US">
                <a:sym typeface="+mn-ea"/>
              </a:rPr>
              <a:t>设置隔离区（室）条件及配置</a:t>
            </a:r>
            <a:endParaRPr lang="zh-CN"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t>防护对象：在隔离区工作的医护人员、养老护理和其他工作人员</a:t>
            </a:r>
            <a:endParaRPr lang="en-US" altLang="zh-CN" dirty="0"/>
          </a:p>
          <a:p>
            <a:r>
              <a:rPr lang="zh-CN" altLang="en-US" dirty="0"/>
              <a:t>着装要求：工作服、工作鞋，医用口罩、工作帽、 乳胶手套。 如若在高风险地区的养老机构隔离区则需加穿隔离衣、护目镜。</a:t>
            </a:r>
            <a:endParaRPr lang="en-US" altLang="zh-CN" dirty="0"/>
          </a:p>
          <a:p>
            <a:endParaRPr lang="en-US" altLang="zh-CN" dirty="0"/>
          </a:p>
          <a:p>
            <a:pPr marL="0" indent="0">
              <a:buNone/>
            </a:pPr>
            <a:endParaRPr lang="zh-CN" altLang="en-US" dirty="0"/>
          </a:p>
        </p:txBody>
      </p:sp>
      <p:sp>
        <p:nvSpPr>
          <p:cNvPr id="3" name="标题 2"/>
          <p:cNvSpPr>
            <a:spLocks noGrp="1"/>
          </p:cNvSpPr>
          <p:nvPr>
            <p:ph type="title"/>
          </p:nvPr>
        </p:nvSpPr>
        <p:spPr/>
        <p:txBody>
          <a:bodyPr/>
          <a:lstStyle/>
          <a:p>
            <a:r>
              <a:rPr lang="zh-CN" altLang="en-US" dirty="0"/>
              <a:t>隔离区工作人员基本防护（一级防护）</a:t>
            </a:r>
            <a:endParaRPr lang="zh-CN"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t>防护对象：在有诊断或疑似患者的隔离区工作的医护人员、养老护理和其他工作人员，转运诊断或疑似患者的医务人员、养老护理员、司机</a:t>
            </a:r>
            <a:endParaRPr lang="en-US" altLang="zh-CN" dirty="0"/>
          </a:p>
          <a:p>
            <a:r>
              <a:rPr lang="zh-CN" altLang="en-US" dirty="0"/>
              <a:t>着装要求：工作服、防护服）工作帽、外科口罩（</a:t>
            </a:r>
            <a:r>
              <a:rPr lang="en-US" altLang="zh-CN" dirty="0"/>
              <a:t>N95</a:t>
            </a:r>
            <a:r>
              <a:rPr lang="zh-CN" altLang="en-US" dirty="0"/>
              <a:t>医用防护口罩）、工作鞋（鞋套），乳胶手套，防护眼罩，防护面罩</a:t>
            </a:r>
            <a:endParaRPr lang="en-US" altLang="zh-CN" dirty="0"/>
          </a:p>
          <a:p>
            <a:pPr marL="0" indent="0">
              <a:buNone/>
            </a:pPr>
            <a:endParaRPr lang="zh-CN" altLang="en-US" dirty="0"/>
          </a:p>
        </p:txBody>
      </p:sp>
      <p:sp>
        <p:nvSpPr>
          <p:cNvPr id="3" name="标题 2"/>
          <p:cNvSpPr>
            <a:spLocks noGrp="1"/>
          </p:cNvSpPr>
          <p:nvPr>
            <p:ph type="title"/>
          </p:nvPr>
        </p:nvSpPr>
        <p:spPr/>
        <p:txBody>
          <a:bodyPr/>
          <a:lstStyle/>
          <a:p>
            <a:r>
              <a:rPr lang="zh-CN" altLang="en-US" dirty="0"/>
              <a:t>隔离区工作人员加强防护（二级防护）</a:t>
            </a:r>
            <a:endParaRPr lang="zh-CN"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1340768"/>
            <a:ext cx="8579296" cy="4525963"/>
          </a:xfrm>
        </p:spPr>
        <p:txBody>
          <a:bodyPr/>
          <a:lstStyle/>
          <a:p>
            <a:r>
              <a:rPr lang="en-US" altLang="zh-CN" dirty="0"/>
              <a:t>1</a:t>
            </a:r>
            <a:r>
              <a:rPr lang="zh-CN" altLang="en-US" dirty="0"/>
              <a:t>、低风险区域养老机构对返院老人的隔离属于居家隔离，其隔离要求最低。建议可以低于一级防护要求，只要求工作服、工作鞋，医用口罩、工作帽、 乳胶手套。</a:t>
            </a:r>
            <a:endParaRPr lang="en-US" altLang="zh-CN" dirty="0"/>
          </a:p>
          <a:p>
            <a:r>
              <a:rPr lang="en-US" altLang="zh-CN" dirty="0"/>
              <a:t>2</a:t>
            </a:r>
            <a:r>
              <a:rPr lang="zh-CN" altLang="en-US" dirty="0"/>
              <a:t>、高风险地区养老机构对返院老人的隔离可以采取一级防护</a:t>
            </a:r>
            <a:endParaRPr lang="en-US" altLang="zh-CN" dirty="0"/>
          </a:p>
          <a:p>
            <a:r>
              <a:rPr lang="en-US" altLang="zh-CN" dirty="0"/>
              <a:t>3</a:t>
            </a:r>
            <a:r>
              <a:rPr lang="zh-CN" altLang="en-US" dirty="0"/>
              <a:t>、已有确诊病例养老机构</a:t>
            </a:r>
            <a:r>
              <a:rPr lang="zh-CN" altLang="en-US"/>
              <a:t>的隔离区可以</a:t>
            </a:r>
            <a:r>
              <a:rPr lang="zh-CN" altLang="en-US" dirty="0"/>
              <a:t>采取二级防护。</a:t>
            </a:r>
            <a:endParaRPr lang="en-US" altLang="zh-CN" dirty="0"/>
          </a:p>
          <a:p>
            <a:pPr marL="0" indent="0">
              <a:buNone/>
            </a:pPr>
            <a:r>
              <a:rPr lang="zh-CN" altLang="en-US" dirty="0">
                <a:solidFill>
                  <a:srgbClr val="FF0000"/>
                </a:solidFill>
              </a:rPr>
              <a:t>注意：防护不是越多越好，科学防护最重要</a:t>
            </a:r>
            <a:r>
              <a:rPr lang="zh-CN" altLang="en-US" dirty="0"/>
              <a:t>。</a:t>
            </a:r>
            <a:endParaRPr lang="zh-CN" altLang="en-US" dirty="0"/>
          </a:p>
        </p:txBody>
      </p:sp>
      <p:sp>
        <p:nvSpPr>
          <p:cNvPr id="3" name="标题 2"/>
          <p:cNvSpPr>
            <a:spLocks noGrp="1"/>
          </p:cNvSpPr>
          <p:nvPr>
            <p:ph type="title"/>
          </p:nvPr>
        </p:nvSpPr>
        <p:spPr/>
        <p:txBody>
          <a:bodyPr/>
          <a:lstStyle/>
          <a:p>
            <a:r>
              <a:rPr lang="zh-CN" altLang="en-US" dirty="0"/>
              <a:t>隔离防护建议</a:t>
            </a:r>
            <a:endParaRPr lang="zh-CN"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704604" y="1129547"/>
            <a:ext cx="8229600" cy="710419"/>
          </a:xfrm>
        </p:spPr>
        <p:txBody>
          <a:bodyPr/>
          <a:lstStyle/>
          <a:p>
            <a:r>
              <a:rPr lang="zh-CN" altLang="en-US" dirty="0"/>
              <a:t>严格管理，谢绝探视。</a:t>
            </a:r>
            <a:endParaRPr lang="en-US" altLang="zh-CN" dirty="0"/>
          </a:p>
          <a:p>
            <a:endParaRPr lang="zh-CN" altLang="en-US" dirty="0"/>
          </a:p>
        </p:txBody>
      </p:sp>
      <p:sp>
        <p:nvSpPr>
          <p:cNvPr id="3" name="标题 2"/>
          <p:cNvSpPr>
            <a:spLocks noGrp="1"/>
          </p:cNvSpPr>
          <p:nvPr>
            <p:ph type="title"/>
          </p:nvPr>
        </p:nvSpPr>
        <p:spPr/>
        <p:txBody>
          <a:bodyPr/>
          <a:lstStyle/>
          <a:p>
            <a:r>
              <a:rPr lang="zh-CN" altLang="en-US" dirty="0"/>
              <a:t>隔离区的管理</a:t>
            </a:r>
            <a:endParaRPr lang="zh-CN" altLang="en-US" dirty="0"/>
          </a:p>
        </p:txBody>
      </p:sp>
      <p:grpSp>
        <p:nvGrpSpPr>
          <p:cNvPr id="4" name="组合 3"/>
          <p:cNvGrpSpPr/>
          <p:nvPr/>
        </p:nvGrpSpPr>
        <p:grpSpPr>
          <a:xfrm>
            <a:off x="2158002" y="1661286"/>
            <a:ext cx="4711605" cy="4067167"/>
            <a:chOff x="342148" y="1594144"/>
            <a:chExt cx="4711605" cy="4067167"/>
          </a:xfrm>
        </p:grpSpPr>
        <p:sp>
          <p:nvSpPr>
            <p:cNvPr id="5" name="圆角矩形 8"/>
            <p:cNvSpPr/>
            <p:nvPr/>
          </p:nvSpPr>
          <p:spPr bwMode="auto">
            <a:xfrm>
              <a:off x="342153" y="1594144"/>
              <a:ext cx="4686747" cy="3384376"/>
            </a:xfrm>
            <a:prstGeom prst="roundRect">
              <a:avLst>
                <a:gd name="adj" fmla="val 7635"/>
              </a:avLst>
            </a:prstGeom>
          </p:spPr>
          <p:style>
            <a:lnRef idx="2">
              <a:schemeClr val="accent2"/>
            </a:lnRef>
            <a:fillRef idx="1">
              <a:schemeClr val="lt1"/>
            </a:fillRef>
            <a:effectRef idx="0">
              <a:schemeClr val="accent2"/>
            </a:effectRef>
            <a:fontRef idx="minor">
              <a:schemeClr val="dk1"/>
            </a:fontRef>
          </p:style>
          <p:txBody>
            <a:bodyPr anchor="ctr"/>
            <a:lstStyle/>
            <a:p>
              <a:pPr algn="ctr"/>
              <a:endParaRPr lang="zh-CN" altLang="en-US" sz="2800" b="1" dirty="0"/>
            </a:p>
            <a:p>
              <a:pPr algn="ctr"/>
              <a:endParaRPr lang="zh-CN" altLang="en-US" sz="2800" b="1" dirty="0"/>
            </a:p>
            <a:p>
              <a:pPr algn="ctr"/>
              <a:endParaRPr lang="zh-CN" altLang="en-US" sz="2800" b="1" dirty="0"/>
            </a:p>
            <a:p>
              <a:pPr algn="ctr"/>
              <a:endParaRPr lang="zh-CN" altLang="en-US" sz="2800" b="1" dirty="0"/>
            </a:p>
            <a:p>
              <a:pPr algn="ctr"/>
              <a:endParaRPr lang="zh-CN" altLang="en-US" sz="2800" b="1" dirty="0"/>
            </a:p>
            <a:p>
              <a:pPr algn="ctr"/>
              <a:endParaRPr lang="zh-CN" altLang="en-US" sz="2800" b="1" dirty="0"/>
            </a:p>
            <a:p>
              <a:pPr algn="ctr"/>
              <a:endParaRPr lang="zh-CN" altLang="en-US" sz="2800" b="1" dirty="0"/>
            </a:p>
            <a:p>
              <a:pPr algn="ctr"/>
              <a:endParaRPr lang="zh-CN" altLang="en-US" sz="2800" b="1" dirty="0">
                <a:sym typeface="+mn-ea"/>
              </a:endParaRPr>
            </a:p>
            <a:p>
              <a:pPr algn="ctr"/>
              <a:endParaRPr lang="zh-CN" altLang="en-US" sz="2800" b="1" dirty="0">
                <a:sym typeface="+mn-ea"/>
              </a:endParaRPr>
            </a:p>
            <a:p>
              <a:pPr algn="ctr"/>
              <a:endParaRPr lang="zh-CN" altLang="en-US" sz="2800" b="1" dirty="0">
                <a:sym typeface="+mn-ea"/>
              </a:endParaRPr>
            </a:p>
            <a:p>
              <a:pPr algn="ctr"/>
              <a:endParaRPr lang="en-US" altLang="zh-CN" sz="2800" b="1" dirty="0">
                <a:sym typeface="+mn-ea"/>
              </a:endParaRPr>
            </a:p>
            <a:p>
              <a:endParaRPr lang="en-US" altLang="zh-CN" sz="2800" b="1" dirty="0"/>
            </a:p>
            <a:p>
              <a:endParaRPr lang="en-US" altLang="zh-CN" sz="2800" b="1" dirty="0"/>
            </a:p>
            <a:p>
              <a:endParaRPr lang="en-US" altLang="zh-CN" sz="2800" b="1" dirty="0"/>
            </a:p>
            <a:p>
              <a:endParaRPr lang="en-US" altLang="zh-CN" sz="2800" b="1" dirty="0"/>
            </a:p>
            <a:p>
              <a:endParaRPr lang="en-US" altLang="zh-CN" sz="2800" b="1" dirty="0"/>
            </a:p>
            <a:p>
              <a:endParaRPr lang="en-US" altLang="zh-CN" sz="2800" b="1" dirty="0"/>
            </a:p>
            <a:p>
              <a:endParaRPr lang="en-US" altLang="zh-CN" sz="2800" b="1" dirty="0">
                <a:solidFill>
                  <a:srgbClr val="FF0000"/>
                </a:solidFill>
              </a:endParaRPr>
            </a:p>
            <a:p>
              <a:endParaRPr lang="en-US" altLang="zh-CN" sz="2800" b="1" dirty="0">
                <a:solidFill>
                  <a:srgbClr val="FF0000"/>
                </a:solidFill>
              </a:endParaRPr>
            </a:p>
            <a:p>
              <a:endParaRPr lang="en-US" altLang="zh-CN" sz="2800" b="1" dirty="0">
                <a:solidFill>
                  <a:srgbClr val="FF0000"/>
                </a:solidFill>
              </a:endParaRPr>
            </a:p>
            <a:p>
              <a:endParaRPr lang="en-US" altLang="zh-CN" sz="2800" b="1" dirty="0">
                <a:solidFill>
                  <a:srgbClr val="FF0000"/>
                </a:solidFill>
              </a:endParaRPr>
            </a:p>
            <a:p>
              <a:endParaRPr lang="zh-CN" altLang="en-US" sz="2800" b="1" dirty="0">
                <a:solidFill>
                  <a:srgbClr val="FF0000"/>
                </a:solidFill>
              </a:endParaRPr>
            </a:p>
          </p:txBody>
        </p:sp>
        <p:cxnSp>
          <p:nvCxnSpPr>
            <p:cNvPr id="6" name="直接连接符 5"/>
            <p:cNvCxnSpPr/>
            <p:nvPr/>
          </p:nvCxnSpPr>
          <p:spPr>
            <a:xfrm>
              <a:off x="395537" y="3068960"/>
              <a:ext cx="4608512"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7" name="直接连接符 6"/>
            <p:cNvCxnSpPr/>
            <p:nvPr/>
          </p:nvCxnSpPr>
          <p:spPr>
            <a:xfrm>
              <a:off x="395537" y="3645024"/>
              <a:ext cx="4658216"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8" name="直接连接符 7"/>
            <p:cNvCxnSpPr/>
            <p:nvPr/>
          </p:nvCxnSpPr>
          <p:spPr>
            <a:xfrm>
              <a:off x="3131840" y="2064436"/>
              <a:ext cx="0" cy="1004524"/>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a:off x="2195736" y="2064436"/>
              <a:ext cx="0" cy="10045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1278252" y="2105203"/>
              <a:ext cx="0" cy="10045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3203848" y="3645024"/>
              <a:ext cx="0" cy="81169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a:off x="2199184" y="3697430"/>
              <a:ext cx="0" cy="81169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1187624" y="3697430"/>
              <a:ext cx="0" cy="811690"/>
            </a:xfrm>
            <a:prstGeom prst="line">
              <a:avLst/>
            </a:prstGeom>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a:off x="3995936" y="2733806"/>
              <a:ext cx="936104" cy="369332"/>
            </a:xfrm>
            <a:prstGeom prst="rect">
              <a:avLst/>
            </a:prstGeom>
            <a:noFill/>
          </p:spPr>
          <p:txBody>
            <a:bodyPr wrap="square" rtlCol="0">
              <a:spAutoFit/>
            </a:bodyPr>
            <a:lstStyle/>
            <a:p>
              <a:r>
                <a:rPr lang="zh-CN" altLang="en-US" dirty="0"/>
                <a:t>更衣室</a:t>
              </a:r>
              <a:endParaRPr lang="zh-CN" altLang="en-US" dirty="0"/>
            </a:p>
          </p:txBody>
        </p:sp>
        <p:cxnSp>
          <p:nvCxnSpPr>
            <p:cNvPr id="15" name="直接连接符 14"/>
            <p:cNvCxnSpPr/>
            <p:nvPr/>
          </p:nvCxnSpPr>
          <p:spPr>
            <a:xfrm>
              <a:off x="4067944" y="2064436"/>
              <a:ext cx="0" cy="10287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395537" y="2043914"/>
              <a:ext cx="4658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a:off x="395537" y="4509120"/>
              <a:ext cx="4658216" cy="0"/>
            </a:xfrm>
            <a:prstGeom prst="line">
              <a:avLst/>
            </a:prstGeom>
          </p:spPr>
          <p:style>
            <a:lnRef idx="1">
              <a:schemeClr val="accent1"/>
            </a:lnRef>
            <a:fillRef idx="0">
              <a:schemeClr val="accent1"/>
            </a:fillRef>
            <a:effectRef idx="0">
              <a:schemeClr val="accent1"/>
            </a:effectRef>
            <a:fontRef idx="minor">
              <a:schemeClr val="tx1"/>
            </a:fontRef>
          </p:style>
        </p:cxnSp>
        <p:sp>
          <p:nvSpPr>
            <p:cNvPr id="18" name="文本框 17"/>
            <p:cNvSpPr txBox="1"/>
            <p:nvPr/>
          </p:nvSpPr>
          <p:spPr>
            <a:xfrm>
              <a:off x="3962888" y="2093781"/>
              <a:ext cx="1066013" cy="646331"/>
            </a:xfrm>
            <a:prstGeom prst="rect">
              <a:avLst/>
            </a:prstGeom>
            <a:noFill/>
          </p:spPr>
          <p:txBody>
            <a:bodyPr wrap="square" rtlCol="0">
              <a:spAutoFit/>
            </a:bodyPr>
            <a:lstStyle/>
            <a:p>
              <a:r>
                <a:rPr lang="zh-CN" altLang="en-US" dirty="0"/>
                <a:t>员工休息室</a:t>
              </a:r>
              <a:endParaRPr lang="zh-CN" altLang="en-US" dirty="0"/>
            </a:p>
          </p:txBody>
        </p:sp>
        <p:sp>
          <p:nvSpPr>
            <p:cNvPr id="19" name="文本框 18"/>
            <p:cNvSpPr txBox="1"/>
            <p:nvPr/>
          </p:nvSpPr>
          <p:spPr>
            <a:xfrm>
              <a:off x="4097562" y="3664834"/>
              <a:ext cx="936104" cy="923330"/>
            </a:xfrm>
            <a:prstGeom prst="rect">
              <a:avLst/>
            </a:prstGeom>
            <a:noFill/>
          </p:spPr>
          <p:txBody>
            <a:bodyPr wrap="square" rtlCol="0">
              <a:spAutoFit/>
            </a:bodyPr>
            <a:lstStyle/>
            <a:p>
              <a:r>
                <a:rPr lang="zh-CN" altLang="en-US" dirty="0"/>
                <a:t>防护用品储物间</a:t>
              </a:r>
              <a:endParaRPr lang="zh-CN" altLang="en-US" dirty="0"/>
            </a:p>
          </p:txBody>
        </p:sp>
        <p:cxnSp>
          <p:nvCxnSpPr>
            <p:cNvPr id="20" name="直接连接符 19"/>
            <p:cNvCxnSpPr/>
            <p:nvPr/>
          </p:nvCxnSpPr>
          <p:spPr>
            <a:xfrm>
              <a:off x="4132899" y="3645024"/>
              <a:ext cx="0" cy="864096"/>
            </a:xfrm>
            <a:prstGeom prst="line">
              <a:avLst/>
            </a:prstGeom>
          </p:spPr>
          <p:style>
            <a:lnRef idx="1">
              <a:schemeClr val="accent1"/>
            </a:lnRef>
            <a:fillRef idx="0">
              <a:schemeClr val="accent1"/>
            </a:fillRef>
            <a:effectRef idx="0">
              <a:schemeClr val="accent1"/>
            </a:effectRef>
            <a:fontRef idx="minor">
              <a:schemeClr val="tx1"/>
            </a:fontRef>
          </p:style>
        </p:cxnSp>
        <p:sp>
          <p:nvSpPr>
            <p:cNvPr id="21" name="文本框 20"/>
            <p:cNvSpPr txBox="1"/>
            <p:nvPr/>
          </p:nvSpPr>
          <p:spPr>
            <a:xfrm>
              <a:off x="3196795" y="2150191"/>
              <a:ext cx="936104" cy="646331"/>
            </a:xfrm>
            <a:prstGeom prst="rect">
              <a:avLst/>
            </a:prstGeom>
            <a:noFill/>
          </p:spPr>
          <p:txBody>
            <a:bodyPr wrap="square" rtlCol="0">
              <a:spAutoFit/>
            </a:bodyPr>
            <a:lstStyle/>
            <a:p>
              <a:r>
                <a:rPr lang="zh-CN" altLang="en-US" dirty="0"/>
                <a:t>护理员工作区</a:t>
              </a:r>
              <a:endParaRPr lang="zh-CN" altLang="en-US" dirty="0"/>
            </a:p>
          </p:txBody>
        </p:sp>
        <p:sp>
          <p:nvSpPr>
            <p:cNvPr id="22" name="文本框 21"/>
            <p:cNvSpPr txBox="1"/>
            <p:nvPr/>
          </p:nvSpPr>
          <p:spPr>
            <a:xfrm>
              <a:off x="2274640" y="3857758"/>
              <a:ext cx="936104" cy="369332"/>
            </a:xfrm>
            <a:prstGeom prst="rect">
              <a:avLst/>
            </a:prstGeom>
            <a:noFill/>
          </p:spPr>
          <p:txBody>
            <a:bodyPr wrap="square" rtlCol="0">
              <a:spAutoFit/>
            </a:bodyPr>
            <a:lstStyle/>
            <a:p>
              <a:r>
                <a:rPr lang="zh-CN" altLang="en-US" dirty="0"/>
                <a:t>隔离室</a:t>
              </a:r>
              <a:endParaRPr lang="zh-CN" altLang="en-US" dirty="0"/>
            </a:p>
          </p:txBody>
        </p:sp>
        <p:sp>
          <p:nvSpPr>
            <p:cNvPr id="23" name="文本框 22"/>
            <p:cNvSpPr txBox="1"/>
            <p:nvPr/>
          </p:nvSpPr>
          <p:spPr>
            <a:xfrm>
              <a:off x="382452" y="2261924"/>
              <a:ext cx="936104" cy="369332"/>
            </a:xfrm>
            <a:prstGeom prst="rect">
              <a:avLst/>
            </a:prstGeom>
            <a:noFill/>
          </p:spPr>
          <p:txBody>
            <a:bodyPr wrap="square" rtlCol="0">
              <a:spAutoFit/>
            </a:bodyPr>
            <a:lstStyle/>
            <a:p>
              <a:r>
                <a:rPr lang="zh-CN" altLang="en-US" dirty="0"/>
                <a:t>电梯</a:t>
              </a:r>
              <a:endParaRPr lang="zh-CN" altLang="en-US" dirty="0"/>
            </a:p>
          </p:txBody>
        </p:sp>
        <p:sp>
          <p:nvSpPr>
            <p:cNvPr id="24" name="文本框 23"/>
            <p:cNvSpPr txBox="1"/>
            <p:nvPr/>
          </p:nvSpPr>
          <p:spPr>
            <a:xfrm>
              <a:off x="1318556" y="3802511"/>
              <a:ext cx="936104" cy="369332"/>
            </a:xfrm>
            <a:prstGeom prst="rect">
              <a:avLst/>
            </a:prstGeom>
            <a:noFill/>
          </p:spPr>
          <p:txBody>
            <a:bodyPr wrap="square" rtlCol="0">
              <a:spAutoFit/>
            </a:bodyPr>
            <a:lstStyle/>
            <a:p>
              <a:r>
                <a:rPr lang="zh-CN" altLang="en-US" dirty="0"/>
                <a:t>隔离室</a:t>
              </a:r>
              <a:endParaRPr lang="zh-CN" altLang="en-US" dirty="0"/>
            </a:p>
          </p:txBody>
        </p:sp>
        <p:sp>
          <p:nvSpPr>
            <p:cNvPr id="25" name="文本框 24"/>
            <p:cNvSpPr txBox="1"/>
            <p:nvPr/>
          </p:nvSpPr>
          <p:spPr>
            <a:xfrm>
              <a:off x="381863" y="4119979"/>
              <a:ext cx="936104" cy="369332"/>
            </a:xfrm>
            <a:prstGeom prst="rect">
              <a:avLst/>
            </a:prstGeom>
            <a:noFill/>
          </p:spPr>
          <p:txBody>
            <a:bodyPr wrap="square" rtlCol="0">
              <a:spAutoFit/>
            </a:bodyPr>
            <a:lstStyle/>
            <a:p>
              <a:r>
                <a:rPr lang="zh-CN" altLang="en-US" dirty="0"/>
                <a:t>洗衣房</a:t>
              </a:r>
              <a:endParaRPr lang="zh-CN" altLang="en-US" dirty="0"/>
            </a:p>
          </p:txBody>
        </p:sp>
        <p:sp>
          <p:nvSpPr>
            <p:cNvPr id="26" name="文本框 25"/>
            <p:cNvSpPr txBox="1"/>
            <p:nvPr/>
          </p:nvSpPr>
          <p:spPr>
            <a:xfrm>
              <a:off x="342148" y="3715873"/>
              <a:ext cx="936104" cy="369332"/>
            </a:xfrm>
            <a:prstGeom prst="rect">
              <a:avLst/>
            </a:prstGeom>
            <a:noFill/>
          </p:spPr>
          <p:txBody>
            <a:bodyPr wrap="square" rtlCol="0">
              <a:spAutoFit/>
            </a:bodyPr>
            <a:lstStyle/>
            <a:p>
              <a:r>
                <a:rPr lang="zh-CN" altLang="en-US" dirty="0"/>
                <a:t>污物区</a:t>
              </a:r>
              <a:endParaRPr lang="zh-CN" altLang="en-US" dirty="0"/>
            </a:p>
          </p:txBody>
        </p:sp>
        <p:sp>
          <p:nvSpPr>
            <p:cNvPr id="27" name="文本框 26"/>
            <p:cNvSpPr txBox="1"/>
            <p:nvPr/>
          </p:nvSpPr>
          <p:spPr>
            <a:xfrm>
              <a:off x="3252085" y="3746871"/>
              <a:ext cx="936104" cy="646331"/>
            </a:xfrm>
            <a:prstGeom prst="rect">
              <a:avLst/>
            </a:prstGeom>
            <a:noFill/>
          </p:spPr>
          <p:txBody>
            <a:bodyPr wrap="square" rtlCol="0">
              <a:spAutoFit/>
            </a:bodyPr>
            <a:lstStyle/>
            <a:p>
              <a:r>
                <a:rPr lang="zh-CN" altLang="en-US" dirty="0"/>
                <a:t>护理员工作区</a:t>
              </a:r>
              <a:endParaRPr lang="zh-CN" altLang="en-US" dirty="0"/>
            </a:p>
          </p:txBody>
        </p:sp>
        <p:sp>
          <p:nvSpPr>
            <p:cNvPr id="28" name="文本框 27"/>
            <p:cNvSpPr txBox="1"/>
            <p:nvPr/>
          </p:nvSpPr>
          <p:spPr>
            <a:xfrm>
              <a:off x="2147854" y="2271111"/>
              <a:ext cx="936104" cy="369332"/>
            </a:xfrm>
            <a:prstGeom prst="rect">
              <a:avLst/>
            </a:prstGeom>
            <a:noFill/>
          </p:spPr>
          <p:txBody>
            <a:bodyPr wrap="square" rtlCol="0">
              <a:spAutoFit/>
            </a:bodyPr>
            <a:lstStyle/>
            <a:p>
              <a:r>
                <a:rPr lang="zh-CN" altLang="en-US" dirty="0"/>
                <a:t>隔离室</a:t>
              </a:r>
              <a:endParaRPr lang="zh-CN" altLang="en-US" dirty="0"/>
            </a:p>
          </p:txBody>
        </p:sp>
        <p:sp>
          <p:nvSpPr>
            <p:cNvPr id="29" name="文本框 28"/>
            <p:cNvSpPr txBox="1"/>
            <p:nvPr/>
          </p:nvSpPr>
          <p:spPr>
            <a:xfrm>
              <a:off x="1273733" y="2289925"/>
              <a:ext cx="936104" cy="369332"/>
            </a:xfrm>
            <a:prstGeom prst="rect">
              <a:avLst/>
            </a:prstGeom>
            <a:noFill/>
          </p:spPr>
          <p:txBody>
            <a:bodyPr wrap="square" rtlCol="0">
              <a:spAutoFit/>
            </a:bodyPr>
            <a:lstStyle/>
            <a:p>
              <a:r>
                <a:rPr lang="zh-CN" altLang="en-US" dirty="0"/>
                <a:t>隔离室</a:t>
              </a:r>
              <a:endParaRPr lang="zh-CN" altLang="en-US" dirty="0"/>
            </a:p>
          </p:txBody>
        </p:sp>
        <p:sp>
          <p:nvSpPr>
            <p:cNvPr id="30" name="文本框 29"/>
            <p:cNvSpPr txBox="1"/>
            <p:nvPr/>
          </p:nvSpPr>
          <p:spPr>
            <a:xfrm>
              <a:off x="3226033" y="1636005"/>
              <a:ext cx="1087174" cy="369332"/>
            </a:xfrm>
            <a:prstGeom prst="rect">
              <a:avLst/>
            </a:prstGeom>
            <a:noFill/>
          </p:spPr>
          <p:txBody>
            <a:bodyPr wrap="square" rtlCol="0">
              <a:spAutoFit/>
            </a:bodyPr>
            <a:lstStyle/>
            <a:p>
              <a:r>
                <a:rPr lang="zh-CN" altLang="en-US" dirty="0"/>
                <a:t>外走廊</a:t>
              </a:r>
              <a:endParaRPr lang="zh-CN" altLang="en-US" dirty="0"/>
            </a:p>
          </p:txBody>
        </p:sp>
        <p:sp>
          <p:nvSpPr>
            <p:cNvPr id="31" name="文本框 30"/>
            <p:cNvSpPr txBox="1"/>
            <p:nvPr/>
          </p:nvSpPr>
          <p:spPr>
            <a:xfrm>
              <a:off x="3327825" y="4583406"/>
              <a:ext cx="936104" cy="369332"/>
            </a:xfrm>
            <a:prstGeom prst="rect">
              <a:avLst/>
            </a:prstGeom>
            <a:noFill/>
          </p:spPr>
          <p:txBody>
            <a:bodyPr wrap="square" rtlCol="0">
              <a:spAutoFit/>
            </a:bodyPr>
            <a:lstStyle/>
            <a:p>
              <a:r>
                <a:rPr lang="zh-CN" altLang="en-US" dirty="0"/>
                <a:t>外走廊</a:t>
              </a:r>
              <a:endParaRPr lang="zh-CN" altLang="en-US" dirty="0"/>
            </a:p>
          </p:txBody>
        </p:sp>
        <p:sp>
          <p:nvSpPr>
            <p:cNvPr id="32" name="文本框 31"/>
            <p:cNvSpPr txBox="1"/>
            <p:nvPr/>
          </p:nvSpPr>
          <p:spPr>
            <a:xfrm>
              <a:off x="459003" y="4579968"/>
              <a:ext cx="936104" cy="369332"/>
            </a:xfrm>
            <a:prstGeom prst="rect">
              <a:avLst/>
            </a:prstGeom>
            <a:noFill/>
          </p:spPr>
          <p:txBody>
            <a:bodyPr wrap="square" rtlCol="0">
              <a:spAutoFit/>
            </a:bodyPr>
            <a:lstStyle/>
            <a:p>
              <a:r>
                <a:rPr lang="zh-CN" altLang="en-US" dirty="0"/>
                <a:t>出口</a:t>
              </a:r>
              <a:endParaRPr lang="zh-CN" altLang="en-US" dirty="0"/>
            </a:p>
          </p:txBody>
        </p:sp>
        <p:sp>
          <p:nvSpPr>
            <p:cNvPr id="33" name="文本框 32"/>
            <p:cNvSpPr txBox="1"/>
            <p:nvPr/>
          </p:nvSpPr>
          <p:spPr>
            <a:xfrm>
              <a:off x="459003" y="1594838"/>
              <a:ext cx="936104" cy="369332"/>
            </a:xfrm>
            <a:prstGeom prst="rect">
              <a:avLst/>
            </a:prstGeom>
            <a:noFill/>
          </p:spPr>
          <p:txBody>
            <a:bodyPr wrap="square" rtlCol="0">
              <a:spAutoFit/>
            </a:bodyPr>
            <a:lstStyle/>
            <a:p>
              <a:r>
                <a:rPr lang="zh-CN" altLang="en-US" dirty="0"/>
                <a:t>出口</a:t>
              </a:r>
              <a:endParaRPr lang="zh-CN" altLang="en-US" dirty="0"/>
            </a:p>
          </p:txBody>
        </p:sp>
        <p:sp>
          <p:nvSpPr>
            <p:cNvPr id="34" name="文本框 33"/>
            <p:cNvSpPr txBox="1"/>
            <p:nvPr/>
          </p:nvSpPr>
          <p:spPr>
            <a:xfrm>
              <a:off x="1621698" y="4953425"/>
              <a:ext cx="2181993" cy="707886"/>
            </a:xfrm>
            <a:prstGeom prst="rect">
              <a:avLst/>
            </a:prstGeom>
            <a:noFill/>
          </p:spPr>
          <p:txBody>
            <a:bodyPr wrap="square" rtlCol="0">
              <a:spAutoFit/>
            </a:bodyPr>
            <a:lstStyle/>
            <a:p>
              <a:r>
                <a:rPr lang="zh-CN" altLang="en-US" sz="4000" dirty="0"/>
                <a:t>隔离区</a:t>
              </a:r>
              <a:endParaRPr lang="zh-CN" altLang="en-US" sz="4000" dirty="0"/>
            </a:p>
          </p:txBody>
        </p:sp>
        <p:cxnSp>
          <p:nvCxnSpPr>
            <p:cNvPr id="35" name="直接箭头连接符 34"/>
            <p:cNvCxnSpPr/>
            <p:nvPr/>
          </p:nvCxnSpPr>
          <p:spPr>
            <a:xfrm>
              <a:off x="3563888" y="2501010"/>
              <a:ext cx="0" cy="1565682"/>
            </a:xfrm>
            <a:prstGeom prst="straightConnector1">
              <a:avLst/>
            </a:prstGeom>
            <a:ln>
              <a:prstDash val="sysDash"/>
              <a:headEnd type="triangle" w="med" len="med"/>
              <a:tailEnd type="triangle" w="med" len="med"/>
            </a:ln>
          </p:spPr>
          <p:style>
            <a:lnRef idx="2">
              <a:schemeClr val="accent6"/>
            </a:lnRef>
            <a:fillRef idx="0">
              <a:schemeClr val="accent6"/>
            </a:fillRef>
            <a:effectRef idx="1">
              <a:schemeClr val="accent6"/>
            </a:effectRef>
            <a:fontRef idx="minor">
              <a:schemeClr val="tx1"/>
            </a:fontRef>
          </p:style>
        </p:cxnSp>
        <p:cxnSp>
          <p:nvCxnSpPr>
            <p:cNvPr id="36" name="直接箭头连接符 35"/>
            <p:cNvCxnSpPr/>
            <p:nvPr/>
          </p:nvCxnSpPr>
          <p:spPr>
            <a:xfrm>
              <a:off x="2663788" y="2606161"/>
              <a:ext cx="0" cy="1565682"/>
            </a:xfrm>
            <a:prstGeom prst="straightConnector1">
              <a:avLst/>
            </a:prstGeom>
            <a:ln>
              <a:prstDash val="sysDash"/>
              <a:headEnd type="triangle" w="med" len="med"/>
              <a:tailEnd type="triangle" w="med" len="med"/>
            </a:ln>
          </p:spPr>
          <p:style>
            <a:lnRef idx="2">
              <a:schemeClr val="accent6"/>
            </a:lnRef>
            <a:fillRef idx="0">
              <a:schemeClr val="accent6"/>
            </a:fillRef>
            <a:effectRef idx="1">
              <a:schemeClr val="accent6"/>
            </a:effectRef>
            <a:fontRef idx="minor">
              <a:schemeClr val="tx1"/>
            </a:fontRef>
          </p:style>
        </p:cxnSp>
        <p:cxnSp>
          <p:nvCxnSpPr>
            <p:cNvPr id="37" name="直接箭头连接符 36"/>
            <p:cNvCxnSpPr/>
            <p:nvPr/>
          </p:nvCxnSpPr>
          <p:spPr>
            <a:xfrm>
              <a:off x="4473302" y="2519523"/>
              <a:ext cx="0" cy="1565682"/>
            </a:xfrm>
            <a:prstGeom prst="straightConnector1">
              <a:avLst/>
            </a:prstGeom>
            <a:ln>
              <a:prstDash val="sysDash"/>
              <a:headEnd type="triangle" w="med" len="med"/>
              <a:tailEnd type="triangle" w="med" len="med"/>
            </a:ln>
          </p:spPr>
          <p:style>
            <a:lnRef idx="2">
              <a:schemeClr val="accent6"/>
            </a:lnRef>
            <a:fillRef idx="0">
              <a:schemeClr val="accent6"/>
            </a:fillRef>
            <a:effectRef idx="1">
              <a:schemeClr val="accent6"/>
            </a:effectRef>
            <a:fontRef idx="minor">
              <a:schemeClr val="tx1"/>
            </a:fontRef>
          </p:style>
        </p:cxnSp>
        <p:cxnSp>
          <p:nvCxnSpPr>
            <p:cNvPr id="38" name="直接箭头连接符 37"/>
            <p:cNvCxnSpPr/>
            <p:nvPr/>
          </p:nvCxnSpPr>
          <p:spPr>
            <a:xfrm>
              <a:off x="1786608" y="2606161"/>
              <a:ext cx="0" cy="1565682"/>
            </a:xfrm>
            <a:prstGeom prst="straightConnector1">
              <a:avLst/>
            </a:prstGeom>
            <a:ln>
              <a:prstDash val="sysDash"/>
              <a:headEnd type="triangle" w="med" len="med"/>
              <a:tailEnd type="triangle" w="med" len="med"/>
            </a:ln>
          </p:spPr>
          <p:style>
            <a:lnRef idx="2">
              <a:schemeClr val="accent6"/>
            </a:lnRef>
            <a:fillRef idx="0">
              <a:schemeClr val="accent6"/>
            </a:fillRef>
            <a:effectRef idx="1">
              <a:schemeClr val="accent6"/>
            </a:effectRef>
            <a:fontRef idx="minor">
              <a:schemeClr val="tx1"/>
            </a:fontRef>
          </p:style>
        </p:cxnSp>
        <p:cxnSp>
          <p:nvCxnSpPr>
            <p:cNvPr id="39" name="直接箭头连接符 38"/>
            <p:cNvCxnSpPr/>
            <p:nvPr/>
          </p:nvCxnSpPr>
          <p:spPr>
            <a:xfrm flipH="1">
              <a:off x="395537" y="3380938"/>
              <a:ext cx="4658216" cy="0"/>
            </a:xfrm>
            <a:prstGeom prst="straightConnector1">
              <a:avLst/>
            </a:prstGeom>
            <a:ln>
              <a:prstDash val="sysDash"/>
              <a:headEnd type="triangle" w="med" len="med"/>
              <a:tailEnd type="triangle" w="med" len="med"/>
            </a:ln>
          </p:spPr>
          <p:style>
            <a:lnRef idx="2">
              <a:schemeClr val="accent6"/>
            </a:lnRef>
            <a:fillRef idx="0">
              <a:schemeClr val="accent6"/>
            </a:fillRef>
            <a:effectRef idx="1">
              <a:schemeClr val="accent6"/>
            </a:effectRef>
            <a:fontRef idx="minor">
              <a:schemeClr val="tx1"/>
            </a:fontRef>
          </p:style>
        </p:cxnSp>
        <p:cxnSp>
          <p:nvCxnSpPr>
            <p:cNvPr id="40" name="直接箭头连接符 39"/>
            <p:cNvCxnSpPr/>
            <p:nvPr/>
          </p:nvCxnSpPr>
          <p:spPr>
            <a:xfrm>
              <a:off x="769896" y="2567712"/>
              <a:ext cx="17631" cy="1576008"/>
            </a:xfrm>
            <a:prstGeom prst="straightConnector1">
              <a:avLst/>
            </a:prstGeom>
            <a:ln>
              <a:prstDash val="sysDash"/>
              <a:headEnd type="triangle" w="med" len="med"/>
              <a:tailEnd type="triangle" w="med" len="med"/>
            </a:ln>
          </p:spPr>
          <p:style>
            <a:lnRef idx="2">
              <a:schemeClr val="accent6"/>
            </a:lnRef>
            <a:fillRef idx="0">
              <a:schemeClr val="accent6"/>
            </a:fillRef>
            <a:effectRef idx="1">
              <a:schemeClr val="accent6"/>
            </a:effectRef>
            <a:fontRef idx="minor">
              <a:schemeClr val="tx1"/>
            </a:fontRef>
          </p:style>
        </p:cxnSp>
        <p:cxnSp>
          <p:nvCxnSpPr>
            <p:cNvPr id="41" name="直接箭头连接符 40"/>
            <p:cNvCxnSpPr/>
            <p:nvPr/>
          </p:nvCxnSpPr>
          <p:spPr>
            <a:xfrm flipV="1">
              <a:off x="1706801" y="1804564"/>
              <a:ext cx="24745" cy="450955"/>
            </a:xfrm>
            <a:prstGeom prst="straightConnector1">
              <a:avLst/>
            </a:prstGeom>
            <a:ln>
              <a:prstDash val="sysDot"/>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42" name="直接箭头连接符 41"/>
            <p:cNvCxnSpPr/>
            <p:nvPr/>
          </p:nvCxnSpPr>
          <p:spPr>
            <a:xfrm flipV="1">
              <a:off x="2569991" y="1793343"/>
              <a:ext cx="24745" cy="450955"/>
            </a:xfrm>
            <a:prstGeom prst="straightConnector1">
              <a:avLst/>
            </a:prstGeom>
            <a:ln>
              <a:prstDash val="sysDot"/>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43" name="直接箭头连接符 42"/>
            <p:cNvCxnSpPr/>
            <p:nvPr/>
          </p:nvCxnSpPr>
          <p:spPr>
            <a:xfrm flipV="1">
              <a:off x="1799001" y="4273168"/>
              <a:ext cx="24745" cy="450955"/>
            </a:xfrm>
            <a:prstGeom prst="straightConnector1">
              <a:avLst/>
            </a:prstGeom>
            <a:ln>
              <a:prstDash val="sysDot"/>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44" name="直接箭头连接符 43"/>
            <p:cNvCxnSpPr/>
            <p:nvPr/>
          </p:nvCxnSpPr>
          <p:spPr>
            <a:xfrm flipV="1">
              <a:off x="2673153" y="4324459"/>
              <a:ext cx="24745" cy="450955"/>
            </a:xfrm>
            <a:prstGeom prst="straightConnector1">
              <a:avLst/>
            </a:prstGeom>
            <a:ln>
              <a:prstDash val="sysDot"/>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45" name="直接箭头连接符 44"/>
            <p:cNvCxnSpPr/>
            <p:nvPr/>
          </p:nvCxnSpPr>
          <p:spPr>
            <a:xfrm flipV="1">
              <a:off x="770697" y="1813680"/>
              <a:ext cx="24745" cy="450955"/>
            </a:xfrm>
            <a:prstGeom prst="straightConnector1">
              <a:avLst/>
            </a:prstGeom>
            <a:ln>
              <a:prstDash val="sysDot"/>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46" name="直接箭头连接符 45"/>
            <p:cNvCxnSpPr/>
            <p:nvPr/>
          </p:nvCxnSpPr>
          <p:spPr>
            <a:xfrm>
              <a:off x="459003" y="1808424"/>
              <a:ext cx="2123360" cy="0"/>
            </a:xfrm>
            <a:prstGeom prst="straightConnector1">
              <a:avLst/>
            </a:prstGeom>
            <a:ln>
              <a:prstDash val="sysDot"/>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47" name="直接箭头连接符 46"/>
            <p:cNvCxnSpPr/>
            <p:nvPr/>
          </p:nvCxnSpPr>
          <p:spPr>
            <a:xfrm>
              <a:off x="619332" y="4775414"/>
              <a:ext cx="2123360" cy="0"/>
            </a:xfrm>
            <a:prstGeom prst="straightConnector1">
              <a:avLst/>
            </a:prstGeom>
            <a:ln>
              <a:prstDash val="sysDot"/>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grpSp>
      <p:sp>
        <p:nvSpPr>
          <p:cNvPr id="48" name="矩形: 圆角 47"/>
          <p:cNvSpPr/>
          <p:nvPr/>
        </p:nvSpPr>
        <p:spPr>
          <a:xfrm>
            <a:off x="6959812" y="2870977"/>
            <a:ext cx="720264" cy="1216813"/>
          </a:xfrm>
          <a:prstGeom prst="roundRect">
            <a:avLst/>
          </a:prstGeom>
          <a:noFill/>
          <a:ln>
            <a:solidFill>
              <a:srgbClr val="00B050"/>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zh-CN" altLang="en-US" sz="2800" b="1" dirty="0">
                <a:solidFill>
                  <a:srgbClr val="00B050"/>
                </a:solidFill>
              </a:rPr>
              <a:t>清洁端</a:t>
            </a:r>
            <a:endParaRPr lang="zh-CN" altLang="en-US" sz="2800" b="1" dirty="0">
              <a:solidFill>
                <a:srgbClr val="00B050"/>
              </a:solidFill>
            </a:endParaRPr>
          </a:p>
        </p:txBody>
      </p:sp>
      <p:sp>
        <p:nvSpPr>
          <p:cNvPr id="49" name="矩形: 圆角 48"/>
          <p:cNvSpPr/>
          <p:nvPr/>
        </p:nvSpPr>
        <p:spPr>
          <a:xfrm>
            <a:off x="1223069" y="2867028"/>
            <a:ext cx="720264" cy="1182202"/>
          </a:xfrm>
          <a:prstGeom prst="roundRect">
            <a:avLst/>
          </a:prstGeom>
          <a:noFill/>
          <a:ln>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zh-CN" altLang="en-US" sz="2800" b="1" dirty="0">
                <a:solidFill>
                  <a:srgbClr val="FF0000"/>
                </a:solidFill>
              </a:rPr>
              <a:t>污染端</a:t>
            </a:r>
            <a:endParaRPr lang="zh-CN" altLang="en-US" sz="2800" b="1" dirty="0">
              <a:solidFill>
                <a:srgbClr val="FF0000"/>
              </a:solidFill>
            </a:endParaRPr>
          </a:p>
        </p:txBody>
      </p:sp>
      <p:sp>
        <p:nvSpPr>
          <p:cNvPr id="50" name="矩形 49"/>
          <p:cNvSpPr/>
          <p:nvPr/>
        </p:nvSpPr>
        <p:spPr>
          <a:xfrm>
            <a:off x="7649885" y="2417572"/>
            <a:ext cx="1513294" cy="3416320"/>
          </a:xfrm>
          <a:prstGeom prst="rect">
            <a:avLst/>
          </a:prstGeom>
        </p:spPr>
        <p:txBody>
          <a:bodyPr wrap="square">
            <a:spAutoFit/>
          </a:bodyPr>
          <a:lstStyle/>
          <a:p>
            <a:r>
              <a:rPr lang="zh-CN" altLang="en-US" sz="2400" b="1" dirty="0"/>
              <a:t>隔离区老人及工作人员所需生活用品需经外勤经清洁端传入隔离区内，做好交接。</a:t>
            </a:r>
            <a:endParaRPr lang="en-US" altLang="zh-CN" sz="2400" b="1" dirty="0"/>
          </a:p>
        </p:txBody>
      </p:sp>
      <p:sp>
        <p:nvSpPr>
          <p:cNvPr id="51" name="矩形 50"/>
          <p:cNvSpPr/>
          <p:nvPr/>
        </p:nvSpPr>
        <p:spPr>
          <a:xfrm flipH="1">
            <a:off x="116408" y="4137283"/>
            <a:ext cx="2041594" cy="2308324"/>
          </a:xfrm>
          <a:prstGeom prst="rect">
            <a:avLst/>
          </a:prstGeom>
        </p:spPr>
        <p:txBody>
          <a:bodyPr wrap="square">
            <a:spAutoFit/>
          </a:bodyPr>
          <a:lstStyle/>
          <a:p>
            <a:r>
              <a:rPr lang="zh-CN" altLang="en-US" sz="2400" b="1" dirty="0"/>
              <a:t>将隔离区垃圾放入双层垃圾袋中，扎紧袋口，由专人从污染端送出，分类处理。</a:t>
            </a:r>
            <a:endParaRPr lang="en-US" altLang="zh-CN" sz="24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1652270"/>
            <a:ext cx="8229600" cy="4525963"/>
          </a:xfrm>
        </p:spPr>
        <p:txBody>
          <a:bodyPr/>
          <a:lstStyle/>
          <a:p>
            <a:r>
              <a:rPr lang="en-US" altLang="zh-CN" dirty="0"/>
              <a:t>1</a:t>
            </a:r>
            <a:r>
              <a:rPr lang="zh-CN" altLang="en-US" dirty="0"/>
              <a:t>、观察隔离区老人情况，一旦有疑似症状立即上报；</a:t>
            </a:r>
            <a:endParaRPr lang="zh-CN" altLang="en-US" dirty="0"/>
          </a:p>
          <a:p>
            <a:r>
              <a:rPr lang="en-US" altLang="zh-CN" dirty="0"/>
              <a:t>2</a:t>
            </a:r>
            <a:r>
              <a:rPr lang="zh-CN" altLang="en-US" dirty="0"/>
              <a:t>、隔离区域消毒，每天不少于两次；</a:t>
            </a:r>
            <a:endParaRPr lang="zh-CN" altLang="en-US" dirty="0"/>
          </a:p>
          <a:p>
            <a:r>
              <a:rPr lang="en-US" altLang="zh-CN" dirty="0"/>
              <a:t>3</a:t>
            </a:r>
            <a:r>
              <a:rPr lang="zh-CN" altLang="en-US" dirty="0"/>
              <a:t>、进入隔离区的工作人员进行严格管控，严禁非隔离工作人员进入，被隔离人员严禁走出隔离区域；隔离区与生活区使用不同的通道，防止交叉。</a:t>
            </a:r>
            <a:endParaRPr lang="zh-CN" altLang="en-US" dirty="0"/>
          </a:p>
        </p:txBody>
      </p:sp>
      <p:sp>
        <p:nvSpPr>
          <p:cNvPr id="3" name="标题 2"/>
          <p:cNvSpPr>
            <a:spLocks noGrp="1"/>
          </p:cNvSpPr>
          <p:nvPr>
            <p:ph type="title"/>
          </p:nvPr>
        </p:nvSpPr>
        <p:spPr/>
        <p:txBody>
          <a:bodyPr/>
          <a:lstStyle/>
          <a:p>
            <a:r>
              <a:rPr lang="zh-CN" altLang="en-US"/>
              <a:t>隔离区里的操作流程</a:t>
            </a:r>
            <a:endParaRPr lang="zh-CN"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13690" y="1600200"/>
            <a:ext cx="8578790" cy="4526280"/>
          </a:xfrm>
        </p:spPr>
        <p:txBody>
          <a:bodyPr/>
          <a:lstStyle/>
          <a:p>
            <a:r>
              <a:rPr lang="en-US" altLang="zh-CN" dirty="0">
                <a:sym typeface="+mn-ea"/>
              </a:rPr>
              <a:t>4</a:t>
            </a:r>
            <a:r>
              <a:rPr lang="zh-CN" altLang="en-US" dirty="0">
                <a:sym typeface="+mn-ea"/>
              </a:rPr>
              <a:t>、操作隔离工作的人员进入隔离区要严格做好自身防护工作，按要求采取一级防护或二级防护；出了隔离区要更换衣服。</a:t>
            </a:r>
            <a:endParaRPr lang="en-US" altLang="zh-CN" dirty="0">
              <a:sym typeface="+mn-ea"/>
            </a:endParaRPr>
          </a:p>
          <a:p>
            <a:r>
              <a:rPr lang="en-US" altLang="zh-CN" dirty="0"/>
              <a:t>5</a:t>
            </a:r>
            <a:r>
              <a:rPr lang="zh-CN" altLang="en-US" dirty="0"/>
              <a:t>、衣物、床单使用单独的洗衣机和清洗空间，要与正常老年人衣物分开清洗、消毒；</a:t>
            </a:r>
            <a:endParaRPr lang="en-US" altLang="zh-CN" dirty="0"/>
          </a:p>
          <a:p>
            <a:r>
              <a:rPr lang="en-US" altLang="zh-CN" dirty="0"/>
              <a:t>6</a:t>
            </a:r>
            <a:r>
              <a:rPr lang="zh-CN" altLang="en-US" dirty="0"/>
              <a:t>、隔离区内的餐具要单独清洗、消毒，不得与正常生活区域老年人餐具一起清洗消毒；</a:t>
            </a:r>
            <a:endParaRPr lang="zh-CN" altLang="en-US" dirty="0"/>
          </a:p>
          <a:p>
            <a:endParaRPr lang="zh-CN" altLang="en-US" dirty="0"/>
          </a:p>
          <a:p>
            <a:endParaRPr lang="zh-CN" altLang="en-US" dirty="0"/>
          </a:p>
        </p:txBody>
      </p:sp>
      <p:sp>
        <p:nvSpPr>
          <p:cNvPr id="3" name="标题 2"/>
          <p:cNvSpPr>
            <a:spLocks noGrp="1"/>
          </p:cNvSpPr>
          <p:nvPr>
            <p:ph type="title"/>
          </p:nvPr>
        </p:nvSpPr>
        <p:spPr/>
        <p:txBody>
          <a:bodyPr/>
          <a:lstStyle/>
          <a:p>
            <a:r>
              <a:rPr lang="zh-CN" altLang="en-US">
                <a:sym typeface="+mn-ea"/>
              </a:rPr>
              <a:t>隔离区里的操作流程</a:t>
            </a:r>
            <a:endParaRPr lang="zh-CN"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54685" y="1417955"/>
            <a:ext cx="8041005" cy="4526280"/>
          </a:xfrm>
        </p:spPr>
        <p:txBody>
          <a:bodyPr/>
          <a:lstStyle/>
          <a:p>
            <a:r>
              <a:rPr lang="en-US" altLang="zh-CN" dirty="0"/>
              <a:t>7</a:t>
            </a:r>
            <a:r>
              <a:rPr lang="zh-CN" altLang="en-US" dirty="0"/>
              <a:t>、隔离区内废弃物要单独回收、统一管理，按照医疗垃圾标准进行回收处理；走污物通道。</a:t>
            </a:r>
            <a:endParaRPr lang="en-US" altLang="zh-CN" dirty="0"/>
          </a:p>
          <a:p>
            <a:r>
              <a:rPr lang="en-US" altLang="zh-CN" dirty="0"/>
              <a:t>8</a:t>
            </a:r>
            <a:r>
              <a:rPr lang="zh-CN" altLang="en-US" dirty="0"/>
              <a:t>、隔离区由隔离区工作人员的管理和消毒，隔离工作人员隔离居住，不得进入生活区；隔离区人员过了</a:t>
            </a:r>
            <a:r>
              <a:rPr lang="en-US" altLang="zh-CN" dirty="0"/>
              <a:t>14</a:t>
            </a:r>
            <a:r>
              <a:rPr lang="zh-CN" altLang="en-US" dirty="0"/>
              <a:t>天后无异常方可解除隔离，进入正常生活区。</a:t>
            </a:r>
            <a:endParaRPr lang="zh-CN" altLang="en-US" dirty="0"/>
          </a:p>
          <a:p>
            <a:endParaRPr lang="zh-CN" altLang="en-US" dirty="0"/>
          </a:p>
        </p:txBody>
      </p:sp>
      <p:sp>
        <p:nvSpPr>
          <p:cNvPr id="3" name="标题 2"/>
          <p:cNvSpPr>
            <a:spLocks noGrp="1"/>
          </p:cNvSpPr>
          <p:nvPr>
            <p:ph type="title"/>
          </p:nvPr>
        </p:nvSpPr>
        <p:spPr/>
        <p:txBody>
          <a:bodyPr/>
          <a:lstStyle/>
          <a:p>
            <a:r>
              <a:rPr lang="zh-CN" altLang="en-US">
                <a:sym typeface="+mn-ea"/>
              </a:rPr>
              <a:t>隔离区里的操作流程</a:t>
            </a:r>
            <a:endParaRPr lang="zh-CN"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t>很多养老设施内部空间特别紧张，每个房间都很有用，现在遇到疫情，有老人返院或者出现其它情况需要隔离时，很难设置隔离区（室）。</a:t>
            </a:r>
            <a:endParaRPr lang="zh-CN" altLang="en-US" dirty="0"/>
          </a:p>
          <a:p>
            <a:endParaRPr lang="zh-CN" altLang="en-US" dirty="0"/>
          </a:p>
        </p:txBody>
      </p:sp>
      <p:sp>
        <p:nvSpPr>
          <p:cNvPr id="3" name="标题 2"/>
          <p:cNvSpPr>
            <a:spLocks noGrp="1"/>
          </p:cNvSpPr>
          <p:nvPr>
            <p:ph type="title"/>
          </p:nvPr>
        </p:nvSpPr>
        <p:spPr/>
        <p:txBody>
          <a:bodyPr/>
          <a:lstStyle/>
          <a:p>
            <a:r>
              <a:rPr lang="zh-CN" altLang="en-US" dirty="0"/>
              <a:t>现实问题 </a:t>
            </a:r>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13385" y="1628800"/>
            <a:ext cx="8425180" cy="4063340"/>
          </a:xfrm>
        </p:spPr>
        <p:txBody>
          <a:bodyPr/>
          <a:lstStyle/>
          <a:p>
            <a:pPr marL="0" indent="0">
              <a:buNone/>
            </a:pPr>
            <a:r>
              <a:rPr lang="zh-CN" altLang="en-US" dirty="0"/>
              <a:t>对于有条件的养老机构，设置隔离区是非常必要的。</a:t>
            </a:r>
            <a:endParaRPr lang="en-US" altLang="zh-CN" dirty="0"/>
          </a:p>
          <a:p>
            <a:pPr marL="0" indent="0">
              <a:buNone/>
            </a:pPr>
            <a:r>
              <a:rPr lang="en-US" altLang="zh-CN" dirty="0"/>
              <a:t>1</a:t>
            </a:r>
            <a:r>
              <a:rPr lang="zh-CN" altLang="en-US" dirty="0"/>
              <a:t>、平时流感及其他传染病爆发时设隔离区</a:t>
            </a:r>
            <a:endParaRPr lang="en-US" altLang="zh-CN" dirty="0"/>
          </a:p>
          <a:p>
            <a:pPr marL="0" indent="0">
              <a:buNone/>
            </a:pPr>
            <a:r>
              <a:rPr lang="en-US" altLang="zh-CN" dirty="0"/>
              <a:t>2</a:t>
            </a:r>
            <a:r>
              <a:rPr lang="zh-CN" altLang="en-US" dirty="0"/>
              <a:t>、突发疫情时作为感染疑似人群的隔离空间</a:t>
            </a:r>
            <a:endParaRPr lang="en-US" altLang="zh-CN" dirty="0"/>
          </a:p>
          <a:p>
            <a:pPr marL="0" indent="0">
              <a:buNone/>
            </a:pPr>
            <a:r>
              <a:rPr lang="en-US" altLang="zh-CN" dirty="0"/>
              <a:t>3</a:t>
            </a:r>
            <a:r>
              <a:rPr lang="zh-CN" altLang="en-US" dirty="0"/>
              <a:t>、疫情期间作为老人返院时的暂住区（观察区）</a:t>
            </a:r>
            <a:endParaRPr lang="en-US" altLang="zh-CN" dirty="0"/>
          </a:p>
        </p:txBody>
      </p:sp>
      <p:sp>
        <p:nvSpPr>
          <p:cNvPr id="3" name="标题 2"/>
          <p:cNvSpPr>
            <a:spLocks noGrp="1"/>
          </p:cNvSpPr>
          <p:nvPr>
            <p:ph type="title"/>
          </p:nvPr>
        </p:nvSpPr>
        <p:spPr/>
        <p:txBody>
          <a:bodyPr/>
          <a:lstStyle/>
          <a:p>
            <a:r>
              <a:rPr lang="zh-CN" altLang="en-US" dirty="0"/>
              <a:t>养老机构有必要设置隔离区吗？</a:t>
            </a:r>
            <a:endParaRPr lang="zh-CN"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185737" y="1628800"/>
            <a:ext cx="9043988" cy="4525963"/>
          </a:xfrm>
        </p:spPr>
        <p:txBody>
          <a:bodyPr/>
          <a:lstStyle/>
          <a:p>
            <a:pPr marL="0" indent="0">
              <a:buNone/>
            </a:pPr>
            <a:r>
              <a:rPr lang="zh-CN" altLang="en-US" dirty="0"/>
              <a:t>没有空余床位，不能做到单人单间隔离，不具备隔离观察所需的防护设施设备，包括独立卫生间、医用防护口罩的养老机构，无法设置隔离区。</a:t>
            </a:r>
            <a:endParaRPr lang="zh-CN" altLang="en-US" dirty="0"/>
          </a:p>
          <a:p>
            <a:pPr marL="0" indent="0">
              <a:buNone/>
            </a:pPr>
            <a:endParaRPr lang="zh-CN" altLang="en-US" dirty="0"/>
          </a:p>
          <a:p>
            <a:pPr marL="0" indent="0">
              <a:buNone/>
            </a:pPr>
            <a:r>
              <a:rPr lang="zh-CN" altLang="en-US" dirty="0"/>
              <a:t>（</a:t>
            </a:r>
            <a:r>
              <a:rPr lang="en-US" altLang="zh-CN" dirty="0"/>
              <a:t>1</a:t>
            </a:r>
            <a:r>
              <a:rPr lang="zh-CN" altLang="en-US" dirty="0"/>
              <a:t>）不勉强，不强行为之</a:t>
            </a:r>
            <a:endParaRPr lang="zh-CN" altLang="en-US" dirty="0"/>
          </a:p>
          <a:p>
            <a:pPr marL="0" indent="0">
              <a:buNone/>
            </a:pPr>
            <a:r>
              <a:rPr lang="zh-CN" altLang="en-US" dirty="0">
                <a:sym typeface="+mn-ea"/>
              </a:rPr>
              <a:t>（</a:t>
            </a:r>
            <a:r>
              <a:rPr lang="en-US" altLang="zh-CN" dirty="0">
                <a:sym typeface="+mn-ea"/>
              </a:rPr>
              <a:t>2</a:t>
            </a:r>
            <a:r>
              <a:rPr lang="zh-CN" altLang="en-US" dirty="0">
                <a:sym typeface="+mn-ea"/>
              </a:rPr>
              <a:t>）暂停接收返院老年人</a:t>
            </a:r>
            <a:endParaRPr lang="en-US" altLang="zh-CN" dirty="0">
              <a:sym typeface="+mn-ea"/>
            </a:endParaRPr>
          </a:p>
          <a:p>
            <a:pPr marL="0" indent="0">
              <a:buNone/>
            </a:pPr>
            <a:r>
              <a:rPr lang="zh-CN" altLang="en-US" dirty="0">
                <a:solidFill>
                  <a:srgbClr val="FF0000"/>
                </a:solidFill>
                <a:sym typeface="+mn-ea"/>
              </a:rPr>
              <a:t>（</a:t>
            </a:r>
            <a:r>
              <a:rPr lang="en-US" altLang="zh-CN" dirty="0">
                <a:solidFill>
                  <a:srgbClr val="FF0000"/>
                </a:solidFill>
                <a:sym typeface="+mn-ea"/>
              </a:rPr>
              <a:t>3</a:t>
            </a:r>
            <a:r>
              <a:rPr lang="zh-CN" altLang="en-US" dirty="0">
                <a:solidFill>
                  <a:srgbClr val="FF0000"/>
                </a:solidFill>
                <a:sym typeface="+mn-ea"/>
              </a:rPr>
              <a:t>）通知家属将需要隔离的老人送到统一隔离点</a:t>
            </a:r>
            <a:endParaRPr lang="zh-CN" altLang="en-US" dirty="0">
              <a:solidFill>
                <a:srgbClr val="FF0000"/>
              </a:solidFill>
            </a:endParaRPr>
          </a:p>
        </p:txBody>
      </p:sp>
      <p:sp>
        <p:nvSpPr>
          <p:cNvPr id="3" name="标题 2"/>
          <p:cNvSpPr>
            <a:spLocks noGrp="1"/>
          </p:cNvSpPr>
          <p:nvPr>
            <p:ph type="title"/>
          </p:nvPr>
        </p:nvSpPr>
        <p:spPr>
          <a:xfrm>
            <a:off x="909955" y="274955"/>
            <a:ext cx="8319770" cy="1143000"/>
          </a:xfrm>
        </p:spPr>
        <p:txBody>
          <a:bodyPr/>
          <a:lstStyle/>
          <a:p>
            <a:r>
              <a:rPr lang="zh-CN" altLang="en-US"/>
              <a:t>没有条件设置隔离区的怎么办？</a:t>
            </a:r>
            <a:endParaRPr lang="zh-CN"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pPr marL="0" indent="0" latinLnBrk="0">
              <a:lnSpc>
                <a:spcPct val="200000"/>
              </a:lnSpc>
              <a:spcBef>
                <a:spcPts val="0"/>
              </a:spcBef>
              <a:buNone/>
            </a:pPr>
            <a:r>
              <a:rPr lang="zh-CN" altLang="en-US" dirty="0">
                <a:sym typeface="+mn-ea"/>
              </a:rPr>
              <a:t>养老机构的隔离区</a:t>
            </a:r>
            <a:r>
              <a:rPr lang="en-US" altLang="zh-CN" dirty="0">
                <a:sym typeface="+mn-ea"/>
              </a:rPr>
              <a:t>=”</a:t>
            </a:r>
            <a:r>
              <a:rPr lang="zh-CN" altLang="en-US" dirty="0">
                <a:sym typeface="+mn-ea"/>
              </a:rPr>
              <a:t>观察区</a:t>
            </a:r>
            <a:r>
              <a:rPr lang="en-US" altLang="zh-CN" dirty="0">
                <a:sym typeface="+mn-ea"/>
              </a:rPr>
              <a:t>”“</a:t>
            </a:r>
            <a:r>
              <a:rPr lang="zh-CN" altLang="en-US" dirty="0">
                <a:sym typeface="+mn-ea"/>
              </a:rPr>
              <a:t>暂住区</a:t>
            </a:r>
            <a:r>
              <a:rPr lang="en-US" altLang="zh-CN" dirty="0">
                <a:sym typeface="+mn-ea"/>
              </a:rPr>
              <a:t>”</a:t>
            </a:r>
            <a:endParaRPr lang="zh-CN" altLang="en-US" dirty="0">
              <a:sym typeface="+mn-ea"/>
            </a:endParaRPr>
          </a:p>
          <a:p>
            <a:pPr marL="0" indent="0" latinLnBrk="0">
              <a:lnSpc>
                <a:spcPct val="200000"/>
              </a:lnSpc>
              <a:spcBef>
                <a:spcPts val="0"/>
              </a:spcBef>
              <a:buNone/>
            </a:pPr>
            <a:r>
              <a:rPr lang="zh-CN" altLang="en-US" dirty="0">
                <a:sym typeface="+mn-ea"/>
              </a:rPr>
              <a:t>我们可以温和地为之命名，以缓解老人和员工的紧张、抵触的情绪。</a:t>
            </a:r>
            <a:endParaRPr lang="en-US" altLang="zh-CN" dirty="0"/>
          </a:p>
          <a:p>
            <a:endParaRPr lang="zh-CN" altLang="en-US" dirty="0"/>
          </a:p>
        </p:txBody>
      </p:sp>
      <p:sp>
        <p:nvSpPr>
          <p:cNvPr id="3" name="标题 2"/>
          <p:cNvSpPr>
            <a:spLocks noGrp="1"/>
          </p:cNvSpPr>
          <p:nvPr>
            <p:ph type="title"/>
          </p:nvPr>
        </p:nvSpPr>
        <p:spPr/>
        <p:txBody>
          <a:bodyPr/>
          <a:lstStyle/>
          <a:p>
            <a:r>
              <a:rPr lang="zh-CN" altLang="en-US"/>
              <a:t>让</a:t>
            </a:r>
            <a:r>
              <a:rPr lang="en-US" altLang="zh-CN"/>
              <a:t>“</a:t>
            </a:r>
            <a:r>
              <a:rPr lang="zh-CN" altLang="en-US"/>
              <a:t>隔离区</a:t>
            </a:r>
            <a:r>
              <a:rPr lang="en-US" altLang="zh-CN"/>
              <a:t>”</a:t>
            </a:r>
            <a:r>
              <a:rPr lang="zh-CN" altLang="en-US"/>
              <a:t>温和起来</a:t>
            </a:r>
            <a:endParaRPr lang="zh-CN"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1285852" y="131128"/>
            <a:ext cx="6572296" cy="1143000"/>
          </a:xfrm>
        </p:spPr>
        <p:txBody>
          <a:bodyPr/>
          <a:lstStyle/>
          <a:p>
            <a:r>
              <a:rPr lang="zh-CN" altLang="en-US">
                <a:sym typeface="+mn-ea"/>
              </a:rPr>
              <a:t>因地制宜，顺势而为</a:t>
            </a:r>
            <a:endParaRPr lang="zh-CN" altLang="en-US"/>
          </a:p>
        </p:txBody>
      </p:sp>
      <p:sp>
        <p:nvSpPr>
          <p:cNvPr id="5" name="圆角矩形 4"/>
          <p:cNvSpPr/>
          <p:nvPr/>
        </p:nvSpPr>
        <p:spPr bwMode="auto">
          <a:xfrm>
            <a:off x="3434080" y="1468120"/>
            <a:ext cx="4648200" cy="3189605"/>
          </a:xfrm>
          <a:prstGeom prst="roundRect">
            <a:avLst>
              <a:gd name="adj" fmla="val 7635"/>
            </a:avLst>
          </a:prstGeom>
          <a:gradFill flip="none" rotWithShape="1">
            <a:gsLst>
              <a:gs pos="50000">
                <a:schemeClr val="bg1">
                  <a:lumMod val="95000"/>
                </a:schemeClr>
              </a:gs>
              <a:gs pos="100000">
                <a:schemeClr val="bg1">
                  <a:lumMod val="75000"/>
                </a:schemeClr>
              </a:gs>
            </a:gsLst>
            <a:lin ang="2700000" scaled="1"/>
            <a:tileRect/>
          </a:gradFill>
          <a:ln w="38100">
            <a:gradFill>
              <a:gsLst>
                <a:gs pos="50000">
                  <a:srgbClr val="00DFF6"/>
                </a:gs>
                <a:gs pos="100000">
                  <a:srgbClr val="002774"/>
                </a:gs>
              </a:gsLst>
              <a:lin ang="5400000" scaled="0"/>
            </a:gradFill>
          </a:ln>
          <a:effectLst>
            <a:outerShdw blurRad="225425" dist="38100" dir="5220000" algn="ctr">
              <a:srgbClr val="000000">
                <a:alpha val="33000"/>
              </a:srgbClr>
            </a:outerShdw>
          </a:effectLst>
          <a:scene3d>
            <a:camera prst="orthographicFront"/>
            <a:lightRig rig="flat" dir="t"/>
          </a:scene3d>
          <a:sp3d contourW="19050">
            <a:bevelT w="127000" prst="convex"/>
            <a:bevelB w="0" h="0"/>
            <a:contourClr>
              <a:schemeClr val="bg1"/>
            </a:contourClr>
          </a:sp3d>
        </p:spPr>
        <p:style>
          <a:lnRef idx="1">
            <a:schemeClr val="accent2"/>
          </a:lnRef>
          <a:fillRef idx="3">
            <a:schemeClr val="accent2"/>
          </a:fillRef>
          <a:effectRef idx="2">
            <a:schemeClr val="accent2"/>
          </a:effectRef>
          <a:fontRef idx="minor">
            <a:schemeClr val="lt1"/>
          </a:fontRef>
        </p:style>
        <p:txBody>
          <a:bodyPr anchor="ctr"/>
          <a:lstStyle/>
          <a:p>
            <a:endParaRPr lang="en-US" altLang="zh-CN" sz="2800" b="1" dirty="0"/>
          </a:p>
          <a:p>
            <a:endParaRPr lang="en-US" altLang="zh-CN" sz="2800" b="1" dirty="0"/>
          </a:p>
          <a:p>
            <a:endParaRPr lang="en-US" altLang="zh-CN" sz="2800" b="1" dirty="0"/>
          </a:p>
          <a:p>
            <a:endParaRPr lang="en-US" altLang="zh-CN" sz="2800" b="1" dirty="0"/>
          </a:p>
          <a:p>
            <a:endParaRPr lang="en-US" altLang="zh-CN" sz="2800" b="1" dirty="0"/>
          </a:p>
          <a:p>
            <a:endParaRPr lang="en-US" altLang="zh-CN" sz="2800" b="1" dirty="0"/>
          </a:p>
          <a:p>
            <a:endParaRPr lang="en-US" altLang="zh-CN" sz="2800" b="1" dirty="0"/>
          </a:p>
          <a:p>
            <a:endParaRPr lang="en-US" altLang="zh-CN" sz="2800" b="1" dirty="0"/>
          </a:p>
          <a:p>
            <a:endParaRPr lang="en-US" altLang="zh-CN" sz="2800" b="1" dirty="0">
              <a:solidFill>
                <a:srgbClr val="FF0000"/>
              </a:solidFill>
            </a:endParaRPr>
          </a:p>
          <a:p>
            <a:endParaRPr lang="en-US" altLang="zh-CN" sz="2800" b="1" dirty="0">
              <a:solidFill>
                <a:srgbClr val="FF0000"/>
              </a:solidFill>
            </a:endParaRPr>
          </a:p>
          <a:p>
            <a:endParaRPr lang="en-US" altLang="zh-CN" sz="2800" b="1" dirty="0">
              <a:solidFill>
                <a:srgbClr val="FF0000"/>
              </a:solidFill>
            </a:endParaRPr>
          </a:p>
          <a:p>
            <a:endParaRPr lang="en-US" altLang="zh-CN" sz="2800" b="1" dirty="0">
              <a:solidFill>
                <a:srgbClr val="FF0000"/>
              </a:solidFill>
            </a:endParaRPr>
          </a:p>
          <a:p>
            <a:endParaRPr lang="zh-CN" altLang="en-US" sz="2800" b="1" dirty="0">
              <a:solidFill>
                <a:srgbClr val="FF0000"/>
              </a:solidFill>
            </a:endParaRPr>
          </a:p>
        </p:txBody>
      </p:sp>
      <p:sp>
        <p:nvSpPr>
          <p:cNvPr id="6" name="橢圓 8"/>
          <p:cNvSpPr/>
          <p:nvPr/>
        </p:nvSpPr>
        <p:spPr bwMode="auto">
          <a:xfrm>
            <a:off x="228888" y="2151366"/>
            <a:ext cx="1371208" cy="1293264"/>
          </a:xfrm>
          <a:prstGeom prst="ellipse">
            <a:avLst/>
          </a:prstGeom>
          <a:gradFill flip="none" rotWithShape="1">
            <a:gsLst>
              <a:gs pos="0">
                <a:srgbClr val="FFCF01"/>
              </a:gs>
              <a:gs pos="90000">
                <a:srgbClr val="E22000"/>
              </a:gs>
            </a:gsLst>
            <a:lin ang="18900000" scaled="1"/>
            <a:tileRect/>
          </a:gradFill>
          <a:ln w="25400">
            <a:noFill/>
          </a:ln>
          <a:effectLst>
            <a:outerShdw blurRad="225425" dist="38100" dir="5220000" algn="ctr">
              <a:srgbClr val="000000">
                <a:alpha val="33000"/>
              </a:srgbClr>
            </a:outerShdw>
          </a:effectLst>
          <a:scene3d>
            <a:camera prst="orthographicFront"/>
            <a:lightRig rig="flat" dir="t"/>
          </a:scene3d>
          <a:sp3d extrusionH="304800">
            <a:bevelT w="101600" prst="convex"/>
            <a:bevelB w="0" h="63500"/>
            <a:contourClr>
              <a:srgbClr val="FFE593"/>
            </a:contourClr>
          </a:sp3d>
        </p:spPr>
        <p:style>
          <a:lnRef idx="1">
            <a:schemeClr val="accent2"/>
          </a:lnRef>
          <a:fillRef idx="3">
            <a:schemeClr val="accent2"/>
          </a:fillRef>
          <a:effectRef idx="2">
            <a:schemeClr val="accent2"/>
          </a:effectRef>
          <a:fontRef idx="minor">
            <a:schemeClr val="lt1"/>
          </a:fontRef>
        </p:style>
        <p:txBody>
          <a:bodyPr anchor="ctr"/>
          <a:lstStyle/>
          <a:p>
            <a:pPr marL="0" lvl="2" algn="ctr" eaLnBrk="0" fontAlgn="ctr" hangingPunct="0">
              <a:spcBef>
                <a:spcPts val="0"/>
              </a:spcBef>
              <a:spcAft>
                <a:spcPts val="0"/>
              </a:spcAft>
              <a:buClr>
                <a:srgbClr val="FF0000"/>
              </a:buClr>
              <a:buSzPct val="70000"/>
              <a:tabLst>
                <a:tab pos="136525" algn="l"/>
              </a:tabLst>
              <a:defRPr/>
            </a:pPr>
            <a:r>
              <a:rPr lang="zh-CN" sz="2800" dirty="0">
                <a:solidFill>
                  <a:schemeClr val="bg1"/>
                </a:solidFill>
                <a:latin typeface="微软雅黑" panose="020B0503020204020204" charset="-122"/>
                <a:ea typeface="微软雅黑" panose="020B0503020204020204" charset="-122"/>
              </a:rPr>
              <a:t>外防输入</a:t>
            </a:r>
            <a:endParaRPr lang="zh-CN" sz="2800" dirty="0">
              <a:solidFill>
                <a:schemeClr val="bg1"/>
              </a:solidFill>
              <a:latin typeface="微软雅黑" panose="020B0503020204020204" charset="-122"/>
              <a:ea typeface="微软雅黑" panose="020B0503020204020204" charset="-122"/>
            </a:endParaRPr>
          </a:p>
        </p:txBody>
      </p:sp>
      <p:sp>
        <p:nvSpPr>
          <p:cNvPr id="7" name="橢圓 9"/>
          <p:cNvSpPr/>
          <p:nvPr/>
        </p:nvSpPr>
        <p:spPr bwMode="auto">
          <a:xfrm>
            <a:off x="5196493" y="2151378"/>
            <a:ext cx="1371208" cy="1293264"/>
          </a:xfrm>
          <a:prstGeom prst="ellipse">
            <a:avLst/>
          </a:prstGeom>
          <a:gradFill flip="none" rotWithShape="1">
            <a:gsLst>
              <a:gs pos="0">
                <a:srgbClr val="00DFF6"/>
              </a:gs>
              <a:gs pos="90000">
                <a:srgbClr val="002774"/>
              </a:gs>
            </a:gsLst>
            <a:lin ang="2700000" scaled="1"/>
            <a:tileRect/>
          </a:gradFill>
          <a:ln w="25400">
            <a:noFill/>
          </a:ln>
          <a:effectLst>
            <a:outerShdw blurRad="225425" dist="38100" dir="5220000" algn="ctr">
              <a:srgbClr val="000000">
                <a:alpha val="33000"/>
              </a:srgbClr>
            </a:outerShdw>
          </a:effectLst>
          <a:scene3d>
            <a:camera prst="orthographicFront"/>
            <a:lightRig rig="flat" dir="t"/>
          </a:scene3d>
          <a:sp3d contourW="19050">
            <a:bevelT prst="convex"/>
            <a:bevelB w="0" h="0"/>
            <a:contourClr>
              <a:srgbClr val="AFEAFF"/>
            </a:contourClr>
          </a:sp3d>
        </p:spPr>
        <p:style>
          <a:lnRef idx="1">
            <a:schemeClr val="accent2"/>
          </a:lnRef>
          <a:fillRef idx="3">
            <a:schemeClr val="accent2"/>
          </a:fillRef>
          <a:effectRef idx="2">
            <a:schemeClr val="accent2"/>
          </a:effectRef>
          <a:fontRef idx="minor">
            <a:schemeClr val="lt1"/>
          </a:fontRef>
        </p:style>
        <p:txBody>
          <a:bodyPr anchor="ctr"/>
          <a:lstStyle/>
          <a:p>
            <a:pPr marL="0" lvl="2" algn="ctr" eaLnBrk="0" fontAlgn="ctr" hangingPunct="0">
              <a:spcBef>
                <a:spcPts val="0"/>
              </a:spcBef>
              <a:spcAft>
                <a:spcPts val="0"/>
              </a:spcAft>
              <a:buClr>
                <a:srgbClr val="FF0000"/>
              </a:buClr>
              <a:buSzPct val="70000"/>
              <a:tabLst>
                <a:tab pos="136525" algn="l"/>
              </a:tabLst>
              <a:defRPr/>
            </a:pPr>
            <a:r>
              <a:rPr lang="zh-CN" sz="2800" noProof="1">
                <a:solidFill>
                  <a:schemeClr val="bg1"/>
                </a:solidFill>
                <a:latin typeface="微软雅黑" panose="020B0503020204020204" charset="-122"/>
                <a:ea typeface="微软雅黑" panose="020B0503020204020204" charset="-122"/>
              </a:rPr>
              <a:t>内防扩散</a:t>
            </a:r>
            <a:endParaRPr lang="zh-CN" sz="2800" noProof="1">
              <a:solidFill>
                <a:schemeClr val="bg1"/>
              </a:solidFill>
              <a:latin typeface="微软雅黑" panose="020B0503020204020204" charset="-122"/>
              <a:ea typeface="微软雅黑" panose="020B0503020204020204" charset="-122"/>
            </a:endParaRPr>
          </a:p>
        </p:txBody>
      </p:sp>
      <p:sp>
        <p:nvSpPr>
          <p:cNvPr id="9" name="圆角矩形 8"/>
          <p:cNvSpPr/>
          <p:nvPr/>
        </p:nvSpPr>
        <p:spPr bwMode="auto">
          <a:xfrm>
            <a:off x="1845310" y="1685925"/>
            <a:ext cx="1313815" cy="2785110"/>
          </a:xfrm>
          <a:prstGeom prst="roundRect">
            <a:avLst>
              <a:gd name="adj" fmla="val 7635"/>
            </a:avLst>
          </a:prstGeom>
        </p:spPr>
        <p:style>
          <a:lnRef idx="2">
            <a:schemeClr val="accent2"/>
          </a:lnRef>
          <a:fillRef idx="1">
            <a:schemeClr val="lt1"/>
          </a:fillRef>
          <a:effectRef idx="0">
            <a:schemeClr val="accent2"/>
          </a:effectRef>
          <a:fontRef idx="minor">
            <a:schemeClr val="dk1"/>
          </a:fontRef>
        </p:style>
        <p:txBody>
          <a:bodyPr anchor="ctr"/>
          <a:lstStyle/>
          <a:p>
            <a:pPr algn="ctr"/>
            <a:endParaRPr lang="zh-CN" altLang="en-US" sz="2800" b="1" dirty="0"/>
          </a:p>
          <a:p>
            <a:pPr algn="ctr"/>
            <a:endParaRPr lang="zh-CN" altLang="en-US" sz="2800" b="1" dirty="0"/>
          </a:p>
          <a:p>
            <a:pPr algn="ctr"/>
            <a:endParaRPr lang="zh-CN" altLang="en-US" sz="2800" b="1" dirty="0"/>
          </a:p>
          <a:p>
            <a:pPr algn="ctr"/>
            <a:endParaRPr lang="zh-CN" altLang="en-US" sz="2800" b="1" dirty="0"/>
          </a:p>
          <a:p>
            <a:pPr algn="ctr"/>
            <a:endParaRPr lang="zh-CN" altLang="en-US" sz="2800" b="1" dirty="0"/>
          </a:p>
          <a:p>
            <a:pPr algn="ctr"/>
            <a:endParaRPr lang="zh-CN" altLang="en-US" sz="2800" b="1" dirty="0"/>
          </a:p>
          <a:p>
            <a:pPr algn="ctr"/>
            <a:endParaRPr lang="zh-CN" altLang="en-US" sz="2800" b="1" dirty="0"/>
          </a:p>
          <a:p>
            <a:pPr algn="ctr"/>
            <a:endParaRPr lang="zh-CN" altLang="en-US" sz="2800" b="1" dirty="0">
              <a:sym typeface="+mn-ea"/>
            </a:endParaRPr>
          </a:p>
          <a:p>
            <a:pPr algn="ctr"/>
            <a:endParaRPr lang="zh-CN" altLang="en-US" sz="2800" b="1" dirty="0">
              <a:sym typeface="+mn-ea"/>
            </a:endParaRPr>
          </a:p>
          <a:p>
            <a:pPr algn="ctr"/>
            <a:endParaRPr lang="zh-CN" altLang="en-US" sz="2800" b="1" dirty="0">
              <a:sym typeface="+mn-ea"/>
            </a:endParaRPr>
          </a:p>
          <a:p>
            <a:pPr algn="ctr"/>
            <a:endParaRPr lang="zh-CN" altLang="en-US" sz="2800" b="1" dirty="0">
              <a:sym typeface="+mn-ea"/>
            </a:endParaRPr>
          </a:p>
          <a:p>
            <a:pPr algn="ctr"/>
            <a:endParaRPr lang="zh-CN" altLang="en-US" sz="2800" b="1" dirty="0">
              <a:sym typeface="+mn-ea"/>
            </a:endParaRPr>
          </a:p>
          <a:p>
            <a:pPr algn="ctr"/>
            <a:r>
              <a:rPr lang="zh-CN" altLang="en-US" sz="2800" b="1" dirty="0">
                <a:sym typeface="+mn-ea"/>
              </a:rPr>
              <a:t>暂</a:t>
            </a:r>
            <a:endParaRPr lang="zh-CN" altLang="en-US" sz="2800" b="1" dirty="0">
              <a:sym typeface="+mn-ea"/>
            </a:endParaRPr>
          </a:p>
          <a:p>
            <a:pPr algn="ctr"/>
            <a:r>
              <a:rPr lang="zh-CN" altLang="en-US" sz="2800" b="1" dirty="0">
                <a:sym typeface="+mn-ea"/>
              </a:rPr>
              <a:t>住 </a:t>
            </a:r>
            <a:endParaRPr lang="zh-CN" altLang="en-US" sz="2800" b="1" dirty="0"/>
          </a:p>
          <a:p>
            <a:pPr algn="ctr"/>
            <a:r>
              <a:rPr lang="zh-CN" altLang="en-US" sz="2800" b="1" dirty="0">
                <a:sym typeface="+mn-ea"/>
              </a:rPr>
              <a:t>区</a:t>
            </a:r>
            <a:endParaRPr lang="en-US" altLang="zh-CN" sz="2800" b="1" dirty="0"/>
          </a:p>
          <a:p>
            <a:endParaRPr lang="en-US" altLang="zh-CN" sz="2800" b="1" dirty="0"/>
          </a:p>
          <a:p>
            <a:endParaRPr lang="en-US" altLang="zh-CN" sz="2800" b="1" dirty="0"/>
          </a:p>
          <a:p>
            <a:endParaRPr lang="en-US" altLang="zh-CN" sz="2800" b="1" dirty="0"/>
          </a:p>
          <a:p>
            <a:endParaRPr lang="en-US" altLang="zh-CN" sz="2800" b="1" dirty="0"/>
          </a:p>
          <a:p>
            <a:endParaRPr lang="en-US" altLang="zh-CN" sz="2800" b="1" dirty="0"/>
          </a:p>
          <a:p>
            <a:endParaRPr lang="en-US" altLang="zh-CN" sz="2800" b="1" dirty="0"/>
          </a:p>
          <a:p>
            <a:endParaRPr lang="en-US" altLang="zh-CN" sz="2800" b="1" dirty="0"/>
          </a:p>
          <a:p>
            <a:endParaRPr lang="en-US" altLang="zh-CN" sz="2800" b="1" dirty="0">
              <a:solidFill>
                <a:srgbClr val="FF0000"/>
              </a:solidFill>
            </a:endParaRPr>
          </a:p>
          <a:p>
            <a:endParaRPr lang="en-US" altLang="zh-CN" sz="2800" b="1" dirty="0">
              <a:solidFill>
                <a:srgbClr val="FF0000"/>
              </a:solidFill>
            </a:endParaRPr>
          </a:p>
          <a:p>
            <a:endParaRPr lang="en-US" altLang="zh-CN" sz="2800" b="1" dirty="0">
              <a:solidFill>
                <a:srgbClr val="FF0000"/>
              </a:solidFill>
            </a:endParaRPr>
          </a:p>
          <a:p>
            <a:endParaRPr lang="en-US" altLang="zh-CN" sz="2800" b="1" dirty="0">
              <a:solidFill>
                <a:srgbClr val="FF0000"/>
              </a:solidFill>
            </a:endParaRPr>
          </a:p>
          <a:p>
            <a:endParaRPr lang="zh-CN" altLang="en-US" sz="2800" b="1" dirty="0">
              <a:solidFill>
                <a:srgbClr val="FF0000"/>
              </a:solidFill>
            </a:endParaRPr>
          </a:p>
        </p:txBody>
      </p:sp>
      <p:sp>
        <p:nvSpPr>
          <p:cNvPr id="10" name="文本框 9"/>
          <p:cNvSpPr txBox="1"/>
          <p:nvPr/>
        </p:nvSpPr>
        <p:spPr>
          <a:xfrm>
            <a:off x="4885055" y="1383030"/>
            <a:ext cx="2117090" cy="768350"/>
          </a:xfrm>
          <a:prstGeom prst="rect">
            <a:avLst/>
          </a:prstGeom>
          <a:noFill/>
        </p:spPr>
        <p:txBody>
          <a:bodyPr wrap="square" rtlCol="0">
            <a:spAutoFit/>
            <a:scene3d>
              <a:camera prst="orthographicFront"/>
              <a:lightRig rig="threePt" dir="t"/>
            </a:scene3d>
          </a:bodyPr>
          <a:lstStyle/>
          <a:p>
            <a:r>
              <a:rPr lang="zh-CN" altLang="en-US" sz="4400">
                <a:solidFill>
                  <a:schemeClr val="accent1"/>
                </a:solidFill>
                <a:effectLst>
                  <a:outerShdw blurRad="38100" dist="25400" dir="5400000" algn="ctr" rotWithShape="0">
                    <a:srgbClr val="6E747A">
                      <a:alpha val="43000"/>
                    </a:srgbClr>
                  </a:outerShdw>
                </a:effectLst>
              </a:rPr>
              <a:t>生活区</a:t>
            </a:r>
            <a:endParaRPr lang="zh-CN" altLang="en-US" sz="4400">
              <a:solidFill>
                <a:schemeClr val="accent1"/>
              </a:solidFill>
              <a:effectLst>
                <a:outerShdw blurRad="38100" dist="25400" dir="5400000" algn="ctr" rotWithShape="0">
                  <a:srgbClr val="6E747A">
                    <a:alpha val="43000"/>
                  </a:srgbClr>
                </a:outerShdw>
              </a:effectLst>
            </a:endParaRPr>
          </a:p>
        </p:txBody>
      </p:sp>
      <p:sp>
        <p:nvSpPr>
          <p:cNvPr id="2" name="文本框 1"/>
          <p:cNvSpPr txBox="1"/>
          <p:nvPr/>
        </p:nvSpPr>
        <p:spPr>
          <a:xfrm>
            <a:off x="426720" y="4947920"/>
            <a:ext cx="7213600" cy="1383665"/>
          </a:xfrm>
          <a:prstGeom prst="rect">
            <a:avLst/>
          </a:prstGeom>
          <a:noFill/>
        </p:spPr>
        <p:txBody>
          <a:bodyPr wrap="square" rtlCol="0" anchor="t">
            <a:spAutoFit/>
          </a:bodyPr>
          <a:lstStyle/>
          <a:p>
            <a:pPr algn="l"/>
            <a:r>
              <a:rPr lang="en-US" altLang="zh-CN" sz="2800" b="1">
                <a:sym typeface="+mn-ea"/>
              </a:rPr>
              <a:t>   </a:t>
            </a:r>
            <a:r>
              <a:rPr lang="zh-CN" altLang="en-US" sz="2800" b="1">
                <a:sym typeface="+mn-ea"/>
              </a:rPr>
              <a:t>观察室（区）（暂住区）的建立，是养老机构“外防输入”、“内防扩散”两大防控环节的关键结合点。</a:t>
            </a:r>
            <a:endParaRPr lang="zh-CN" altLang="en-US" sz="2800" b="1"/>
          </a:p>
        </p:txBody>
      </p:sp>
    </p:spTree>
    <p:custDataLst>
      <p:tags r:id="rId1"/>
    </p:custDataLst>
  </p:cSld>
  <p:clrMapOvr>
    <a:masterClrMapping/>
  </p:clrMapOvr>
  <p:transition advTm="107501"/>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t>参考资料：</a:t>
            </a:r>
            <a:endParaRPr lang="en-US" altLang="zh-CN" dirty="0"/>
          </a:p>
          <a:p>
            <a:r>
              <a:rPr lang="en-US" altLang="zh-CN" dirty="0"/>
              <a:t>《</a:t>
            </a:r>
            <a:r>
              <a:rPr lang="zh-CN" altLang="en-US" dirty="0"/>
              <a:t>传染病隔离消毒技术指南</a:t>
            </a:r>
            <a:r>
              <a:rPr lang="en-US" altLang="zh-CN" dirty="0"/>
              <a:t>》</a:t>
            </a:r>
            <a:endParaRPr lang="en-US" altLang="zh-CN" dirty="0"/>
          </a:p>
          <a:p>
            <a:r>
              <a:rPr lang="en-US" altLang="zh-CN" dirty="0"/>
              <a:t>《</a:t>
            </a:r>
            <a:r>
              <a:rPr lang="zh-CN" altLang="en-US" dirty="0"/>
              <a:t>传染病突发处置</a:t>
            </a:r>
            <a:r>
              <a:rPr lang="en-US" altLang="zh-CN" dirty="0"/>
              <a:t>》</a:t>
            </a:r>
            <a:endParaRPr lang="en-US" altLang="zh-CN" dirty="0"/>
          </a:p>
          <a:p>
            <a:r>
              <a:rPr lang="zh-CN" altLang="en-US" dirty="0"/>
              <a:t>中国院适老建筑实验室公众号</a:t>
            </a:r>
            <a:r>
              <a:rPr lang="en-US" altLang="zh-CN" dirty="0"/>
              <a:t>《</a:t>
            </a:r>
            <a:r>
              <a:rPr lang="zh-CN" altLang="en-US" dirty="0"/>
              <a:t>疫情期间养老机构这么设置隔离区</a:t>
            </a:r>
            <a:r>
              <a:rPr lang="en-US" altLang="zh-CN" dirty="0"/>
              <a:t>》</a:t>
            </a:r>
            <a:endParaRPr lang="en-US" altLang="zh-CN" dirty="0"/>
          </a:p>
          <a:p>
            <a:r>
              <a:rPr lang="zh-CN" altLang="en-US" dirty="0"/>
              <a:t>慧佳小百合公众号</a:t>
            </a:r>
            <a:r>
              <a:rPr lang="en-US" altLang="zh-CN" dirty="0"/>
              <a:t>《</a:t>
            </a:r>
            <a:r>
              <a:rPr lang="zh-CN" altLang="en-US" dirty="0"/>
              <a:t>养老机构怎么设置隔离区</a:t>
            </a:r>
            <a:r>
              <a:rPr lang="en-US" altLang="zh-CN" dirty="0"/>
              <a:t>?</a:t>
            </a:r>
            <a:r>
              <a:rPr lang="zh-CN" altLang="en-US" dirty="0"/>
              <a:t>北京：因院施治，综合统筹</a:t>
            </a:r>
            <a:r>
              <a:rPr lang="en-US" altLang="zh-CN" dirty="0"/>
              <a:t>》</a:t>
            </a:r>
            <a:endParaRPr lang="zh-CN" altLang="en-US" dirty="0"/>
          </a:p>
        </p:txBody>
      </p:sp>
      <p:sp>
        <p:nvSpPr>
          <p:cNvPr id="3" name="标题 2"/>
          <p:cNvSpPr>
            <a:spLocks noGrp="1"/>
          </p:cNvSpPr>
          <p:nvPr>
            <p:ph type="title"/>
          </p:nvPr>
        </p:nvSpPr>
        <p:spPr/>
        <p:txBody>
          <a:bodyPr/>
          <a:lstStyle/>
          <a:p>
            <a:endParaRPr lang="zh-CN"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10"/>
          <p:cNvSpPr>
            <a:spLocks noChangeArrowheads="1"/>
          </p:cNvSpPr>
          <p:nvPr/>
        </p:nvSpPr>
        <p:spPr bwMode="auto">
          <a:xfrm>
            <a:off x="60325" y="1330008"/>
            <a:ext cx="9144000" cy="2786062"/>
          </a:xfrm>
          <a:prstGeom prst="rect">
            <a:avLst/>
          </a:prstGeom>
          <a:solidFill>
            <a:srgbClr val="FA2400"/>
          </a:solidFill>
          <a:ln w="9525">
            <a:noFill/>
            <a:miter lim="800000"/>
          </a:ln>
        </p:spPr>
        <p:txBody>
          <a:bodyPr wrap="none" anchor="ctr"/>
          <a:lstStyle/>
          <a:p>
            <a:pPr algn="ctr"/>
            <a:r>
              <a:rPr lang="zh-CN" altLang="en-US" sz="4000" b="1" dirty="0">
                <a:solidFill>
                  <a:schemeClr val="bg1"/>
                </a:solidFill>
              </a:rPr>
              <a:t>四川大学</a:t>
            </a:r>
            <a:r>
              <a:rPr lang="en-US" altLang="zh-CN" sz="4000" b="1" dirty="0">
                <a:solidFill>
                  <a:schemeClr val="bg1"/>
                </a:solidFill>
              </a:rPr>
              <a:t>—</a:t>
            </a:r>
            <a:r>
              <a:rPr lang="zh-CN" altLang="en-US" sz="4000" b="1" dirty="0">
                <a:solidFill>
                  <a:schemeClr val="bg1"/>
                </a:solidFill>
              </a:rPr>
              <a:t>护理学四川省重点实验室</a:t>
            </a:r>
            <a:endParaRPr lang="en-US" altLang="zh-CN" sz="4000" b="1" dirty="0">
              <a:solidFill>
                <a:schemeClr val="bg1"/>
              </a:solidFill>
            </a:endParaRPr>
          </a:p>
          <a:p>
            <a:pPr algn="ctr"/>
            <a:r>
              <a:rPr lang="zh-CN" altLang="en-US" sz="4400" b="1" dirty="0">
                <a:solidFill>
                  <a:schemeClr val="bg1"/>
                </a:solidFill>
              </a:rPr>
              <a:t>胡秀英教授老年护理研究团队</a:t>
            </a:r>
            <a:endParaRPr lang="en-US" altLang="zh-CN" sz="4400" b="1" dirty="0">
              <a:solidFill>
                <a:schemeClr val="bg1"/>
              </a:solidFill>
            </a:endParaRPr>
          </a:p>
          <a:p>
            <a:pPr algn="ctr"/>
            <a:r>
              <a:rPr lang="zh-CN" altLang="en-US" sz="2800" b="1" dirty="0">
                <a:solidFill>
                  <a:schemeClr val="bg1"/>
                </a:solidFill>
              </a:rPr>
              <a:t>本文作者：四川大学华西护理学院博士生 石镁虹</a:t>
            </a:r>
            <a:endParaRPr lang="zh-CN" altLang="en-US" sz="2800" dirty="0"/>
          </a:p>
        </p:txBody>
      </p:sp>
    </p:spTree>
    <p:custDataLst>
      <p:tags r:id="rId1"/>
    </p:custDataLst>
  </p:cSld>
  <p:clrMapOvr>
    <a:masterClrMapping/>
  </p:clrMapOvr>
  <p:transition advTm="14368"/>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1285852" y="274638"/>
            <a:ext cx="7400948" cy="1143000"/>
          </a:xfrm>
        </p:spPr>
        <p:txBody>
          <a:bodyPr/>
          <a:lstStyle/>
          <a:p>
            <a:r>
              <a:rPr lang="zh-CN" altLang="en-US" dirty="0"/>
              <a:t>一、完全分离型隔离区设置</a:t>
            </a:r>
            <a:endParaRPr lang="zh-CN" altLang="en-US" dirty="0"/>
          </a:p>
        </p:txBody>
      </p:sp>
      <p:grpSp>
        <p:nvGrpSpPr>
          <p:cNvPr id="13" name="组合 12"/>
          <p:cNvGrpSpPr/>
          <p:nvPr/>
        </p:nvGrpSpPr>
        <p:grpSpPr>
          <a:xfrm>
            <a:off x="5350845" y="1564925"/>
            <a:ext cx="3810501" cy="3384376"/>
            <a:chOff x="1024706" y="1208944"/>
            <a:chExt cx="2354652" cy="1667585"/>
          </a:xfrm>
        </p:grpSpPr>
        <p:sp>
          <p:nvSpPr>
            <p:cNvPr id="4" name="圆角矩形 4"/>
            <p:cNvSpPr/>
            <p:nvPr/>
          </p:nvSpPr>
          <p:spPr bwMode="auto">
            <a:xfrm>
              <a:off x="1024706" y="1208944"/>
              <a:ext cx="2117090" cy="1667585"/>
            </a:xfrm>
            <a:prstGeom prst="roundRect">
              <a:avLst>
                <a:gd name="adj" fmla="val 7635"/>
              </a:avLst>
            </a:prstGeom>
            <a:gradFill flip="none" rotWithShape="1">
              <a:gsLst>
                <a:gs pos="50000">
                  <a:schemeClr val="bg1">
                    <a:lumMod val="95000"/>
                  </a:schemeClr>
                </a:gs>
                <a:gs pos="100000">
                  <a:schemeClr val="bg1">
                    <a:lumMod val="75000"/>
                  </a:schemeClr>
                </a:gs>
              </a:gsLst>
              <a:lin ang="2700000" scaled="1"/>
              <a:tileRect/>
            </a:gradFill>
            <a:ln w="38100">
              <a:gradFill>
                <a:gsLst>
                  <a:gs pos="50000">
                    <a:srgbClr val="00DFF6"/>
                  </a:gs>
                  <a:gs pos="100000">
                    <a:srgbClr val="002774"/>
                  </a:gs>
                </a:gsLst>
                <a:lin ang="5400000" scaled="0"/>
              </a:gradFill>
            </a:ln>
            <a:effectLst>
              <a:outerShdw blurRad="225425" dist="38100" dir="5220000" algn="ctr">
                <a:srgbClr val="000000">
                  <a:alpha val="33000"/>
                </a:srgbClr>
              </a:outerShdw>
            </a:effectLst>
            <a:scene3d>
              <a:camera prst="orthographicFront"/>
              <a:lightRig rig="flat" dir="t"/>
            </a:scene3d>
            <a:sp3d contourW="19050">
              <a:bevelT w="127000" prst="convex"/>
              <a:bevelB w="0" h="0"/>
              <a:contourClr>
                <a:schemeClr val="bg1"/>
              </a:contourClr>
            </a:sp3d>
          </p:spPr>
          <p:style>
            <a:lnRef idx="1">
              <a:schemeClr val="accent2"/>
            </a:lnRef>
            <a:fillRef idx="3">
              <a:schemeClr val="accent2"/>
            </a:fillRef>
            <a:effectRef idx="2">
              <a:schemeClr val="accent2"/>
            </a:effectRef>
            <a:fontRef idx="minor">
              <a:schemeClr val="lt1"/>
            </a:fontRef>
          </p:style>
          <p:txBody>
            <a:bodyPr anchor="ctr"/>
            <a:lstStyle/>
            <a:p>
              <a:endParaRPr lang="en-US" altLang="zh-CN" sz="2800" b="1" dirty="0"/>
            </a:p>
            <a:p>
              <a:endParaRPr lang="en-US" altLang="zh-CN" sz="2800" b="1" dirty="0"/>
            </a:p>
            <a:p>
              <a:endParaRPr lang="en-US" altLang="zh-CN" sz="2800" b="1" dirty="0"/>
            </a:p>
            <a:p>
              <a:endParaRPr lang="en-US" altLang="zh-CN" sz="2800" b="1" dirty="0"/>
            </a:p>
            <a:p>
              <a:endParaRPr lang="en-US" altLang="zh-CN" sz="2800" b="1" dirty="0"/>
            </a:p>
            <a:p>
              <a:endParaRPr lang="en-US" altLang="zh-CN" sz="2800" b="1" dirty="0"/>
            </a:p>
            <a:p>
              <a:endParaRPr lang="en-US" altLang="zh-CN" sz="2800" b="1" dirty="0"/>
            </a:p>
            <a:p>
              <a:endParaRPr lang="en-US" altLang="zh-CN" sz="2800" b="1" dirty="0"/>
            </a:p>
            <a:p>
              <a:endParaRPr lang="en-US" altLang="zh-CN" sz="2800" b="1" dirty="0">
                <a:solidFill>
                  <a:srgbClr val="FF0000"/>
                </a:solidFill>
              </a:endParaRPr>
            </a:p>
            <a:p>
              <a:endParaRPr lang="en-US" altLang="zh-CN" sz="2800" b="1" dirty="0">
                <a:solidFill>
                  <a:srgbClr val="FF0000"/>
                </a:solidFill>
              </a:endParaRPr>
            </a:p>
            <a:p>
              <a:endParaRPr lang="en-US" altLang="zh-CN" sz="2800" b="1" dirty="0">
                <a:solidFill>
                  <a:srgbClr val="FF0000"/>
                </a:solidFill>
              </a:endParaRPr>
            </a:p>
            <a:p>
              <a:endParaRPr lang="en-US" altLang="zh-CN" sz="2800" b="1" dirty="0">
                <a:solidFill>
                  <a:srgbClr val="FF0000"/>
                </a:solidFill>
              </a:endParaRPr>
            </a:p>
            <a:p>
              <a:endParaRPr lang="zh-CN" altLang="en-US" sz="2800" b="1" dirty="0">
                <a:solidFill>
                  <a:srgbClr val="FF0000"/>
                </a:solidFill>
              </a:endParaRPr>
            </a:p>
          </p:txBody>
        </p:sp>
        <p:sp>
          <p:nvSpPr>
            <p:cNvPr id="7" name="文本框 6"/>
            <p:cNvSpPr txBox="1"/>
            <p:nvPr/>
          </p:nvSpPr>
          <p:spPr>
            <a:xfrm>
              <a:off x="1262268" y="1642193"/>
              <a:ext cx="2117090" cy="524856"/>
            </a:xfrm>
            <a:prstGeom prst="rect">
              <a:avLst/>
            </a:prstGeom>
            <a:noFill/>
          </p:spPr>
          <p:txBody>
            <a:bodyPr wrap="square" rtlCol="0">
              <a:spAutoFit/>
              <a:scene3d>
                <a:camera prst="orthographicFront"/>
                <a:lightRig rig="threePt" dir="t"/>
              </a:scene3d>
            </a:bodyPr>
            <a:lstStyle/>
            <a:p>
              <a:endParaRPr lang="zh-CN" altLang="en-US" sz="4400" dirty="0">
                <a:solidFill>
                  <a:schemeClr val="accent1"/>
                </a:solidFill>
                <a:effectLst>
                  <a:outerShdw blurRad="38100" dist="25400" dir="5400000" algn="ctr" rotWithShape="0">
                    <a:srgbClr val="6E747A">
                      <a:alpha val="43000"/>
                    </a:srgbClr>
                  </a:outerShdw>
                </a:effectLst>
              </a:endParaRPr>
            </a:p>
          </p:txBody>
        </p:sp>
      </p:grpSp>
      <p:sp>
        <p:nvSpPr>
          <p:cNvPr id="12" name="文本框 11"/>
          <p:cNvSpPr txBox="1"/>
          <p:nvPr/>
        </p:nvSpPr>
        <p:spPr>
          <a:xfrm>
            <a:off x="251520" y="5613315"/>
            <a:ext cx="8520943" cy="830997"/>
          </a:xfrm>
          <a:prstGeom prst="rect">
            <a:avLst/>
          </a:prstGeom>
          <a:noFill/>
        </p:spPr>
        <p:txBody>
          <a:bodyPr wrap="square" rtlCol="0">
            <a:spAutoFit/>
          </a:bodyPr>
          <a:lstStyle/>
          <a:p>
            <a:r>
              <a:rPr lang="zh-CN" altLang="en-US" sz="2400" b="1" dirty="0"/>
              <a:t>特点：隔离区与生活区完全脱离，隔离区与生活区分别为独栋建筑。可以最大限度地避免交叉感染。这种设计最优。</a:t>
            </a:r>
            <a:endParaRPr lang="zh-CN" altLang="en-US" sz="2400" b="1" dirty="0"/>
          </a:p>
        </p:txBody>
      </p:sp>
      <p:grpSp>
        <p:nvGrpSpPr>
          <p:cNvPr id="110" name="组合 109"/>
          <p:cNvGrpSpPr/>
          <p:nvPr/>
        </p:nvGrpSpPr>
        <p:grpSpPr>
          <a:xfrm>
            <a:off x="342148" y="1594144"/>
            <a:ext cx="4785445" cy="3384376"/>
            <a:chOff x="342148" y="1594144"/>
            <a:chExt cx="4785445" cy="3384376"/>
          </a:xfrm>
        </p:grpSpPr>
        <p:sp>
          <p:nvSpPr>
            <p:cNvPr id="6" name="圆角矩形 8"/>
            <p:cNvSpPr/>
            <p:nvPr/>
          </p:nvSpPr>
          <p:spPr bwMode="auto">
            <a:xfrm>
              <a:off x="342153" y="1594144"/>
              <a:ext cx="4686747" cy="3384376"/>
            </a:xfrm>
            <a:prstGeom prst="roundRect">
              <a:avLst>
                <a:gd name="adj" fmla="val 7635"/>
              </a:avLst>
            </a:prstGeom>
          </p:spPr>
          <p:style>
            <a:lnRef idx="2">
              <a:schemeClr val="accent2"/>
            </a:lnRef>
            <a:fillRef idx="1">
              <a:schemeClr val="lt1"/>
            </a:fillRef>
            <a:effectRef idx="0">
              <a:schemeClr val="accent2"/>
            </a:effectRef>
            <a:fontRef idx="minor">
              <a:schemeClr val="dk1"/>
            </a:fontRef>
          </p:style>
          <p:txBody>
            <a:bodyPr anchor="ctr"/>
            <a:lstStyle/>
            <a:p>
              <a:pPr algn="ctr"/>
              <a:endParaRPr lang="zh-CN" altLang="en-US" sz="2800" b="1" dirty="0"/>
            </a:p>
            <a:p>
              <a:pPr algn="ctr"/>
              <a:endParaRPr lang="zh-CN" altLang="en-US" sz="2800" b="1" dirty="0"/>
            </a:p>
            <a:p>
              <a:pPr algn="ctr"/>
              <a:endParaRPr lang="zh-CN" altLang="en-US" sz="2800" b="1" dirty="0"/>
            </a:p>
            <a:p>
              <a:pPr algn="ctr"/>
              <a:endParaRPr lang="zh-CN" altLang="en-US" sz="2800" b="1" dirty="0"/>
            </a:p>
            <a:p>
              <a:pPr algn="ctr"/>
              <a:endParaRPr lang="zh-CN" altLang="en-US" sz="2800" b="1" dirty="0"/>
            </a:p>
            <a:p>
              <a:pPr algn="ctr"/>
              <a:endParaRPr lang="zh-CN" altLang="en-US" sz="2800" b="1" dirty="0"/>
            </a:p>
            <a:p>
              <a:pPr algn="ctr"/>
              <a:endParaRPr lang="zh-CN" altLang="en-US" sz="2800" b="1" dirty="0"/>
            </a:p>
            <a:p>
              <a:pPr algn="ctr"/>
              <a:endParaRPr lang="zh-CN" altLang="en-US" sz="2800" b="1" dirty="0">
                <a:sym typeface="+mn-ea"/>
              </a:endParaRPr>
            </a:p>
            <a:p>
              <a:pPr algn="ctr"/>
              <a:endParaRPr lang="zh-CN" altLang="en-US" sz="2800" b="1" dirty="0">
                <a:sym typeface="+mn-ea"/>
              </a:endParaRPr>
            </a:p>
            <a:p>
              <a:pPr algn="ctr"/>
              <a:endParaRPr lang="zh-CN" altLang="en-US" sz="2800" b="1" dirty="0">
                <a:sym typeface="+mn-ea"/>
              </a:endParaRPr>
            </a:p>
            <a:p>
              <a:endParaRPr lang="en-US" altLang="zh-CN" sz="2800" b="1" dirty="0">
                <a:solidFill>
                  <a:srgbClr val="FF0000"/>
                </a:solidFill>
              </a:endParaRPr>
            </a:p>
            <a:p>
              <a:endParaRPr lang="en-US" altLang="zh-CN" sz="2800" b="1" dirty="0">
                <a:solidFill>
                  <a:srgbClr val="FF0000"/>
                </a:solidFill>
              </a:endParaRPr>
            </a:p>
            <a:p>
              <a:endParaRPr lang="zh-CN" altLang="en-US" sz="2800" b="1" dirty="0">
                <a:solidFill>
                  <a:srgbClr val="FF0000"/>
                </a:solidFill>
              </a:endParaRPr>
            </a:p>
          </p:txBody>
        </p:sp>
        <p:cxnSp>
          <p:nvCxnSpPr>
            <p:cNvPr id="25" name="直接连接符 24"/>
            <p:cNvCxnSpPr/>
            <p:nvPr/>
          </p:nvCxnSpPr>
          <p:spPr>
            <a:xfrm>
              <a:off x="395537" y="3068960"/>
              <a:ext cx="4608512"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27" name="直接连接符 26"/>
            <p:cNvCxnSpPr/>
            <p:nvPr/>
          </p:nvCxnSpPr>
          <p:spPr>
            <a:xfrm>
              <a:off x="395537" y="3645024"/>
              <a:ext cx="4658216"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29" name="直接连接符 28"/>
            <p:cNvCxnSpPr/>
            <p:nvPr/>
          </p:nvCxnSpPr>
          <p:spPr>
            <a:xfrm>
              <a:off x="3131840" y="2064436"/>
              <a:ext cx="0" cy="1004524"/>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a:off x="2195736" y="2064436"/>
              <a:ext cx="0" cy="1004524"/>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a:off x="1278252" y="2105203"/>
              <a:ext cx="0" cy="1004524"/>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3203848" y="3645024"/>
              <a:ext cx="0" cy="81169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2199184" y="3697430"/>
              <a:ext cx="0" cy="81169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a:off x="1187624" y="3697430"/>
              <a:ext cx="0" cy="811690"/>
            </a:xfrm>
            <a:prstGeom prst="line">
              <a:avLst/>
            </a:prstGeom>
          </p:spPr>
          <p:style>
            <a:lnRef idx="1">
              <a:schemeClr val="accent1"/>
            </a:lnRef>
            <a:fillRef idx="0">
              <a:schemeClr val="accent1"/>
            </a:fillRef>
            <a:effectRef idx="0">
              <a:schemeClr val="accent1"/>
            </a:effectRef>
            <a:fontRef idx="minor">
              <a:schemeClr val="tx1"/>
            </a:fontRef>
          </p:style>
        </p:cxnSp>
        <p:sp>
          <p:nvSpPr>
            <p:cNvPr id="37" name="文本框 36"/>
            <p:cNvSpPr txBox="1"/>
            <p:nvPr/>
          </p:nvSpPr>
          <p:spPr>
            <a:xfrm>
              <a:off x="3995936" y="2733806"/>
              <a:ext cx="936104" cy="369332"/>
            </a:xfrm>
            <a:prstGeom prst="rect">
              <a:avLst/>
            </a:prstGeom>
            <a:noFill/>
          </p:spPr>
          <p:txBody>
            <a:bodyPr wrap="square" rtlCol="0">
              <a:spAutoFit/>
            </a:bodyPr>
            <a:lstStyle/>
            <a:p>
              <a:r>
                <a:rPr lang="zh-CN" altLang="en-US" dirty="0"/>
                <a:t>更衣室</a:t>
              </a:r>
              <a:endParaRPr lang="zh-CN" altLang="en-US" dirty="0"/>
            </a:p>
          </p:txBody>
        </p:sp>
        <p:cxnSp>
          <p:nvCxnSpPr>
            <p:cNvPr id="40" name="直接连接符 39"/>
            <p:cNvCxnSpPr/>
            <p:nvPr/>
          </p:nvCxnSpPr>
          <p:spPr>
            <a:xfrm>
              <a:off x="4067944" y="2064436"/>
              <a:ext cx="0" cy="1028797"/>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a:off x="395537" y="2043914"/>
              <a:ext cx="4658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a:off x="395537" y="4509120"/>
              <a:ext cx="4658216" cy="0"/>
            </a:xfrm>
            <a:prstGeom prst="line">
              <a:avLst/>
            </a:prstGeom>
          </p:spPr>
          <p:style>
            <a:lnRef idx="1">
              <a:schemeClr val="accent1"/>
            </a:lnRef>
            <a:fillRef idx="0">
              <a:schemeClr val="accent1"/>
            </a:fillRef>
            <a:effectRef idx="0">
              <a:schemeClr val="accent1"/>
            </a:effectRef>
            <a:fontRef idx="minor">
              <a:schemeClr val="tx1"/>
            </a:fontRef>
          </p:style>
        </p:cxnSp>
        <p:sp>
          <p:nvSpPr>
            <p:cNvPr id="50" name="文本框 49"/>
            <p:cNvSpPr txBox="1"/>
            <p:nvPr/>
          </p:nvSpPr>
          <p:spPr>
            <a:xfrm>
              <a:off x="3962888" y="2093781"/>
              <a:ext cx="1066013" cy="646331"/>
            </a:xfrm>
            <a:prstGeom prst="rect">
              <a:avLst/>
            </a:prstGeom>
            <a:noFill/>
          </p:spPr>
          <p:txBody>
            <a:bodyPr wrap="square" rtlCol="0">
              <a:spAutoFit/>
            </a:bodyPr>
            <a:lstStyle/>
            <a:p>
              <a:r>
                <a:rPr lang="zh-CN" altLang="en-US" dirty="0"/>
                <a:t>员工休息室</a:t>
              </a:r>
              <a:endParaRPr lang="zh-CN" altLang="en-US" dirty="0"/>
            </a:p>
          </p:txBody>
        </p:sp>
        <p:sp>
          <p:nvSpPr>
            <p:cNvPr id="54" name="文本框 53"/>
            <p:cNvSpPr txBox="1"/>
            <p:nvPr/>
          </p:nvSpPr>
          <p:spPr>
            <a:xfrm>
              <a:off x="4097562" y="3664834"/>
              <a:ext cx="936104" cy="923330"/>
            </a:xfrm>
            <a:prstGeom prst="rect">
              <a:avLst/>
            </a:prstGeom>
            <a:noFill/>
          </p:spPr>
          <p:txBody>
            <a:bodyPr wrap="square" rtlCol="0">
              <a:spAutoFit/>
            </a:bodyPr>
            <a:lstStyle/>
            <a:p>
              <a:r>
                <a:rPr lang="zh-CN" altLang="en-US" dirty="0"/>
                <a:t>防护用品储物间</a:t>
              </a:r>
              <a:endParaRPr lang="zh-CN" altLang="en-US" dirty="0"/>
            </a:p>
          </p:txBody>
        </p:sp>
        <p:cxnSp>
          <p:nvCxnSpPr>
            <p:cNvPr id="56" name="直接连接符 55"/>
            <p:cNvCxnSpPr/>
            <p:nvPr/>
          </p:nvCxnSpPr>
          <p:spPr>
            <a:xfrm>
              <a:off x="4132899" y="3645024"/>
              <a:ext cx="0" cy="864096"/>
            </a:xfrm>
            <a:prstGeom prst="line">
              <a:avLst/>
            </a:prstGeom>
          </p:spPr>
          <p:style>
            <a:lnRef idx="1">
              <a:schemeClr val="accent1"/>
            </a:lnRef>
            <a:fillRef idx="0">
              <a:schemeClr val="accent1"/>
            </a:fillRef>
            <a:effectRef idx="0">
              <a:schemeClr val="accent1"/>
            </a:effectRef>
            <a:fontRef idx="minor">
              <a:schemeClr val="tx1"/>
            </a:fontRef>
          </p:style>
        </p:cxnSp>
        <p:sp>
          <p:nvSpPr>
            <p:cNvPr id="59" name="文本框 58"/>
            <p:cNvSpPr txBox="1"/>
            <p:nvPr/>
          </p:nvSpPr>
          <p:spPr>
            <a:xfrm>
              <a:off x="3196795" y="2150191"/>
              <a:ext cx="936104" cy="646331"/>
            </a:xfrm>
            <a:prstGeom prst="rect">
              <a:avLst/>
            </a:prstGeom>
            <a:noFill/>
          </p:spPr>
          <p:txBody>
            <a:bodyPr wrap="square" rtlCol="0">
              <a:spAutoFit/>
            </a:bodyPr>
            <a:lstStyle/>
            <a:p>
              <a:r>
                <a:rPr lang="zh-CN" altLang="en-US" dirty="0"/>
                <a:t>护理员工作区</a:t>
              </a:r>
              <a:endParaRPr lang="zh-CN" altLang="en-US" dirty="0"/>
            </a:p>
          </p:txBody>
        </p:sp>
        <p:sp>
          <p:nvSpPr>
            <p:cNvPr id="61" name="文本框 60"/>
            <p:cNvSpPr txBox="1"/>
            <p:nvPr/>
          </p:nvSpPr>
          <p:spPr>
            <a:xfrm>
              <a:off x="2609494" y="3166324"/>
              <a:ext cx="936104" cy="369332"/>
            </a:xfrm>
            <a:prstGeom prst="rect">
              <a:avLst/>
            </a:prstGeom>
            <a:noFill/>
          </p:spPr>
          <p:txBody>
            <a:bodyPr wrap="square" rtlCol="0">
              <a:spAutoFit/>
            </a:bodyPr>
            <a:lstStyle/>
            <a:p>
              <a:r>
                <a:rPr lang="zh-CN" altLang="en-US" dirty="0"/>
                <a:t>内走廊</a:t>
              </a:r>
              <a:endParaRPr lang="zh-CN" altLang="en-US" dirty="0"/>
            </a:p>
          </p:txBody>
        </p:sp>
        <p:sp>
          <p:nvSpPr>
            <p:cNvPr id="62" name="文本框 61"/>
            <p:cNvSpPr txBox="1"/>
            <p:nvPr/>
          </p:nvSpPr>
          <p:spPr>
            <a:xfrm>
              <a:off x="2274640" y="3857758"/>
              <a:ext cx="936104" cy="369332"/>
            </a:xfrm>
            <a:prstGeom prst="rect">
              <a:avLst/>
            </a:prstGeom>
            <a:noFill/>
          </p:spPr>
          <p:txBody>
            <a:bodyPr wrap="square" rtlCol="0">
              <a:spAutoFit/>
            </a:bodyPr>
            <a:lstStyle/>
            <a:p>
              <a:r>
                <a:rPr lang="zh-CN" altLang="en-US" dirty="0"/>
                <a:t>隔离室</a:t>
              </a:r>
              <a:endParaRPr lang="zh-CN" altLang="en-US" dirty="0"/>
            </a:p>
          </p:txBody>
        </p:sp>
        <p:sp>
          <p:nvSpPr>
            <p:cNvPr id="63" name="文本框 62"/>
            <p:cNvSpPr txBox="1"/>
            <p:nvPr/>
          </p:nvSpPr>
          <p:spPr>
            <a:xfrm>
              <a:off x="382452" y="2261924"/>
              <a:ext cx="936104" cy="369332"/>
            </a:xfrm>
            <a:prstGeom prst="rect">
              <a:avLst/>
            </a:prstGeom>
            <a:noFill/>
          </p:spPr>
          <p:txBody>
            <a:bodyPr wrap="square" rtlCol="0">
              <a:spAutoFit/>
            </a:bodyPr>
            <a:lstStyle/>
            <a:p>
              <a:r>
                <a:rPr lang="zh-CN" altLang="en-US" dirty="0"/>
                <a:t>电梯</a:t>
              </a:r>
              <a:endParaRPr lang="zh-CN" altLang="en-US" dirty="0"/>
            </a:p>
          </p:txBody>
        </p:sp>
        <p:sp>
          <p:nvSpPr>
            <p:cNvPr id="64" name="文本框 63"/>
            <p:cNvSpPr txBox="1"/>
            <p:nvPr/>
          </p:nvSpPr>
          <p:spPr>
            <a:xfrm>
              <a:off x="1318556" y="3802511"/>
              <a:ext cx="936104" cy="369332"/>
            </a:xfrm>
            <a:prstGeom prst="rect">
              <a:avLst/>
            </a:prstGeom>
            <a:noFill/>
          </p:spPr>
          <p:txBody>
            <a:bodyPr wrap="square" rtlCol="0">
              <a:spAutoFit/>
            </a:bodyPr>
            <a:lstStyle/>
            <a:p>
              <a:r>
                <a:rPr lang="zh-CN" altLang="en-US" dirty="0"/>
                <a:t>隔离室</a:t>
              </a:r>
              <a:endParaRPr lang="zh-CN" altLang="en-US" dirty="0"/>
            </a:p>
          </p:txBody>
        </p:sp>
        <p:sp>
          <p:nvSpPr>
            <p:cNvPr id="65" name="文本框 64"/>
            <p:cNvSpPr txBox="1"/>
            <p:nvPr/>
          </p:nvSpPr>
          <p:spPr>
            <a:xfrm>
              <a:off x="381863" y="4119979"/>
              <a:ext cx="936104" cy="369332"/>
            </a:xfrm>
            <a:prstGeom prst="rect">
              <a:avLst/>
            </a:prstGeom>
            <a:noFill/>
          </p:spPr>
          <p:txBody>
            <a:bodyPr wrap="square" rtlCol="0">
              <a:spAutoFit/>
            </a:bodyPr>
            <a:lstStyle/>
            <a:p>
              <a:r>
                <a:rPr lang="zh-CN" altLang="en-US" dirty="0"/>
                <a:t>洗衣房</a:t>
              </a:r>
              <a:endParaRPr lang="zh-CN" altLang="en-US" dirty="0"/>
            </a:p>
          </p:txBody>
        </p:sp>
        <p:sp>
          <p:nvSpPr>
            <p:cNvPr id="66" name="文本框 65"/>
            <p:cNvSpPr txBox="1"/>
            <p:nvPr/>
          </p:nvSpPr>
          <p:spPr>
            <a:xfrm>
              <a:off x="342148" y="3715873"/>
              <a:ext cx="936104" cy="369332"/>
            </a:xfrm>
            <a:prstGeom prst="rect">
              <a:avLst/>
            </a:prstGeom>
            <a:noFill/>
          </p:spPr>
          <p:txBody>
            <a:bodyPr wrap="square" rtlCol="0">
              <a:spAutoFit/>
            </a:bodyPr>
            <a:lstStyle/>
            <a:p>
              <a:r>
                <a:rPr lang="zh-CN" altLang="en-US" dirty="0"/>
                <a:t>污物区</a:t>
              </a:r>
              <a:endParaRPr lang="zh-CN" altLang="en-US" dirty="0"/>
            </a:p>
          </p:txBody>
        </p:sp>
        <p:sp>
          <p:nvSpPr>
            <p:cNvPr id="67" name="文本框 66"/>
            <p:cNvSpPr txBox="1"/>
            <p:nvPr/>
          </p:nvSpPr>
          <p:spPr>
            <a:xfrm>
              <a:off x="3252085" y="3746871"/>
              <a:ext cx="936104" cy="646331"/>
            </a:xfrm>
            <a:prstGeom prst="rect">
              <a:avLst/>
            </a:prstGeom>
            <a:noFill/>
          </p:spPr>
          <p:txBody>
            <a:bodyPr wrap="square" rtlCol="0">
              <a:spAutoFit/>
            </a:bodyPr>
            <a:lstStyle/>
            <a:p>
              <a:r>
                <a:rPr lang="zh-CN" altLang="en-US" dirty="0"/>
                <a:t>护理员工作区</a:t>
              </a:r>
              <a:endParaRPr lang="zh-CN" altLang="en-US" dirty="0"/>
            </a:p>
          </p:txBody>
        </p:sp>
        <p:sp>
          <p:nvSpPr>
            <p:cNvPr id="68" name="文本框 67"/>
            <p:cNvSpPr txBox="1"/>
            <p:nvPr/>
          </p:nvSpPr>
          <p:spPr>
            <a:xfrm>
              <a:off x="2147854" y="2271111"/>
              <a:ext cx="936104" cy="369332"/>
            </a:xfrm>
            <a:prstGeom prst="rect">
              <a:avLst/>
            </a:prstGeom>
            <a:noFill/>
          </p:spPr>
          <p:txBody>
            <a:bodyPr wrap="square" rtlCol="0">
              <a:spAutoFit/>
            </a:bodyPr>
            <a:lstStyle/>
            <a:p>
              <a:r>
                <a:rPr lang="zh-CN" altLang="en-US" dirty="0"/>
                <a:t>隔离室</a:t>
              </a:r>
              <a:endParaRPr lang="zh-CN" altLang="en-US" dirty="0"/>
            </a:p>
          </p:txBody>
        </p:sp>
        <p:sp>
          <p:nvSpPr>
            <p:cNvPr id="69" name="文本框 68"/>
            <p:cNvSpPr txBox="1"/>
            <p:nvPr/>
          </p:nvSpPr>
          <p:spPr>
            <a:xfrm>
              <a:off x="1273733" y="2289925"/>
              <a:ext cx="936104" cy="369332"/>
            </a:xfrm>
            <a:prstGeom prst="rect">
              <a:avLst/>
            </a:prstGeom>
            <a:noFill/>
          </p:spPr>
          <p:txBody>
            <a:bodyPr wrap="square" rtlCol="0">
              <a:spAutoFit/>
            </a:bodyPr>
            <a:lstStyle/>
            <a:p>
              <a:r>
                <a:rPr lang="zh-CN" altLang="en-US" dirty="0"/>
                <a:t>隔离室</a:t>
              </a:r>
              <a:endParaRPr lang="zh-CN" altLang="en-US" dirty="0"/>
            </a:p>
          </p:txBody>
        </p:sp>
        <p:sp>
          <p:nvSpPr>
            <p:cNvPr id="70" name="文本框 69"/>
            <p:cNvSpPr txBox="1"/>
            <p:nvPr/>
          </p:nvSpPr>
          <p:spPr>
            <a:xfrm>
              <a:off x="2141442" y="1619898"/>
              <a:ext cx="936104" cy="369332"/>
            </a:xfrm>
            <a:prstGeom prst="rect">
              <a:avLst/>
            </a:prstGeom>
            <a:noFill/>
          </p:spPr>
          <p:txBody>
            <a:bodyPr wrap="square" rtlCol="0">
              <a:spAutoFit/>
            </a:bodyPr>
            <a:lstStyle/>
            <a:p>
              <a:r>
                <a:rPr lang="zh-CN" altLang="en-US" dirty="0"/>
                <a:t>外走廊</a:t>
              </a:r>
              <a:endParaRPr lang="zh-CN" altLang="en-US" dirty="0"/>
            </a:p>
          </p:txBody>
        </p:sp>
        <p:sp>
          <p:nvSpPr>
            <p:cNvPr id="72" name="文本框 71"/>
            <p:cNvSpPr txBox="1"/>
            <p:nvPr/>
          </p:nvSpPr>
          <p:spPr>
            <a:xfrm>
              <a:off x="2195736" y="4542768"/>
              <a:ext cx="936104" cy="369332"/>
            </a:xfrm>
            <a:prstGeom prst="rect">
              <a:avLst/>
            </a:prstGeom>
            <a:noFill/>
          </p:spPr>
          <p:txBody>
            <a:bodyPr wrap="square" rtlCol="0">
              <a:spAutoFit/>
            </a:bodyPr>
            <a:lstStyle/>
            <a:p>
              <a:r>
                <a:rPr lang="zh-CN" altLang="en-US" dirty="0"/>
                <a:t>外走廊</a:t>
              </a:r>
              <a:endParaRPr lang="zh-CN" altLang="en-US" dirty="0"/>
            </a:p>
          </p:txBody>
        </p:sp>
        <p:sp>
          <p:nvSpPr>
            <p:cNvPr id="73" name="文本框 72"/>
            <p:cNvSpPr txBox="1"/>
            <p:nvPr/>
          </p:nvSpPr>
          <p:spPr>
            <a:xfrm>
              <a:off x="4191489" y="3156133"/>
              <a:ext cx="936104" cy="369332"/>
            </a:xfrm>
            <a:prstGeom prst="rect">
              <a:avLst/>
            </a:prstGeom>
            <a:noFill/>
          </p:spPr>
          <p:txBody>
            <a:bodyPr wrap="square" rtlCol="0">
              <a:spAutoFit/>
            </a:bodyPr>
            <a:lstStyle/>
            <a:p>
              <a:r>
                <a:rPr lang="zh-CN" altLang="en-US" dirty="0"/>
                <a:t>入口</a:t>
              </a:r>
              <a:endParaRPr lang="zh-CN" altLang="en-US" dirty="0"/>
            </a:p>
          </p:txBody>
        </p:sp>
        <p:sp>
          <p:nvSpPr>
            <p:cNvPr id="74" name="文本框 73"/>
            <p:cNvSpPr txBox="1"/>
            <p:nvPr/>
          </p:nvSpPr>
          <p:spPr>
            <a:xfrm>
              <a:off x="342148" y="3187052"/>
              <a:ext cx="936104" cy="369332"/>
            </a:xfrm>
            <a:prstGeom prst="rect">
              <a:avLst/>
            </a:prstGeom>
            <a:noFill/>
          </p:spPr>
          <p:txBody>
            <a:bodyPr wrap="square" rtlCol="0">
              <a:spAutoFit/>
            </a:bodyPr>
            <a:lstStyle/>
            <a:p>
              <a:r>
                <a:rPr lang="zh-CN" altLang="en-US" dirty="0"/>
                <a:t>出口</a:t>
              </a:r>
              <a:endParaRPr lang="zh-CN" altLang="en-US" dirty="0"/>
            </a:p>
          </p:txBody>
        </p:sp>
        <p:sp>
          <p:nvSpPr>
            <p:cNvPr id="75" name="文本框 74"/>
            <p:cNvSpPr txBox="1"/>
            <p:nvPr/>
          </p:nvSpPr>
          <p:spPr>
            <a:xfrm>
              <a:off x="459003" y="4579968"/>
              <a:ext cx="936104" cy="369332"/>
            </a:xfrm>
            <a:prstGeom prst="rect">
              <a:avLst/>
            </a:prstGeom>
            <a:noFill/>
          </p:spPr>
          <p:txBody>
            <a:bodyPr wrap="square" rtlCol="0">
              <a:spAutoFit/>
            </a:bodyPr>
            <a:lstStyle/>
            <a:p>
              <a:r>
                <a:rPr lang="zh-CN" altLang="en-US" dirty="0"/>
                <a:t>出口</a:t>
              </a:r>
              <a:endParaRPr lang="zh-CN" altLang="en-US" dirty="0"/>
            </a:p>
          </p:txBody>
        </p:sp>
        <p:sp>
          <p:nvSpPr>
            <p:cNvPr id="76" name="文本框 75"/>
            <p:cNvSpPr txBox="1"/>
            <p:nvPr/>
          </p:nvSpPr>
          <p:spPr>
            <a:xfrm>
              <a:off x="459003" y="1594838"/>
              <a:ext cx="936104" cy="369332"/>
            </a:xfrm>
            <a:prstGeom prst="rect">
              <a:avLst/>
            </a:prstGeom>
            <a:noFill/>
          </p:spPr>
          <p:txBody>
            <a:bodyPr wrap="square" rtlCol="0">
              <a:spAutoFit/>
            </a:bodyPr>
            <a:lstStyle/>
            <a:p>
              <a:r>
                <a:rPr lang="zh-CN" altLang="en-US" dirty="0"/>
                <a:t>出口</a:t>
              </a:r>
              <a:endParaRPr lang="zh-CN" altLang="en-US" dirty="0"/>
            </a:p>
          </p:txBody>
        </p:sp>
      </p:grpSp>
      <p:sp>
        <p:nvSpPr>
          <p:cNvPr id="83" name="文本框 82"/>
          <p:cNvSpPr txBox="1"/>
          <p:nvPr/>
        </p:nvSpPr>
        <p:spPr>
          <a:xfrm>
            <a:off x="6013174" y="4948783"/>
            <a:ext cx="2181993" cy="523220"/>
          </a:xfrm>
          <a:prstGeom prst="rect">
            <a:avLst/>
          </a:prstGeom>
          <a:noFill/>
        </p:spPr>
        <p:txBody>
          <a:bodyPr wrap="square" rtlCol="0">
            <a:spAutoFit/>
          </a:bodyPr>
          <a:lstStyle/>
          <a:p>
            <a:r>
              <a:rPr lang="zh-CN" altLang="en-US" sz="2800" dirty="0">
                <a:solidFill>
                  <a:srgbClr val="00B0F0"/>
                </a:solidFill>
              </a:rPr>
              <a:t>生活区</a:t>
            </a:r>
            <a:endParaRPr lang="zh-CN" altLang="en-US" sz="2800" dirty="0">
              <a:solidFill>
                <a:srgbClr val="00B0F0"/>
              </a:solidFill>
            </a:endParaRPr>
          </a:p>
        </p:txBody>
      </p:sp>
      <p:sp>
        <p:nvSpPr>
          <p:cNvPr id="84" name="文本框 83"/>
          <p:cNvSpPr txBox="1"/>
          <p:nvPr/>
        </p:nvSpPr>
        <p:spPr>
          <a:xfrm>
            <a:off x="1538144" y="5053094"/>
            <a:ext cx="2181993" cy="461665"/>
          </a:xfrm>
          <a:prstGeom prst="rect">
            <a:avLst/>
          </a:prstGeom>
          <a:noFill/>
        </p:spPr>
        <p:txBody>
          <a:bodyPr wrap="square" rtlCol="0">
            <a:spAutoFit/>
          </a:bodyPr>
          <a:lstStyle/>
          <a:p>
            <a:r>
              <a:rPr lang="zh-CN" altLang="en-US" sz="2400" b="1" dirty="0">
                <a:solidFill>
                  <a:srgbClr val="FF0000"/>
                </a:solidFill>
              </a:rPr>
              <a:t>隔离区</a:t>
            </a:r>
            <a:endParaRPr lang="zh-CN" altLang="en-US" sz="2400" b="1" dirty="0">
              <a:solidFill>
                <a:srgbClr val="FF0000"/>
              </a:solidFill>
            </a:endParaRPr>
          </a:p>
        </p:txBody>
      </p:sp>
      <p:cxnSp>
        <p:nvCxnSpPr>
          <p:cNvPr id="87" name="直接连接符 86"/>
          <p:cNvCxnSpPr/>
          <p:nvPr/>
        </p:nvCxnSpPr>
        <p:spPr>
          <a:xfrm>
            <a:off x="5399181" y="2093781"/>
            <a:ext cx="3409981" cy="11422"/>
          </a:xfrm>
          <a:prstGeom prst="line">
            <a:avLst/>
          </a:prstGeom>
        </p:spPr>
        <p:style>
          <a:lnRef idx="1">
            <a:schemeClr val="accent5"/>
          </a:lnRef>
          <a:fillRef idx="0">
            <a:schemeClr val="accent5"/>
          </a:fillRef>
          <a:effectRef idx="0">
            <a:schemeClr val="accent5"/>
          </a:effectRef>
          <a:fontRef idx="minor">
            <a:schemeClr val="tx1"/>
          </a:fontRef>
        </p:style>
      </p:cxnSp>
      <p:cxnSp>
        <p:nvCxnSpPr>
          <p:cNvPr id="88" name="直接连接符 87"/>
          <p:cNvCxnSpPr/>
          <p:nvPr/>
        </p:nvCxnSpPr>
        <p:spPr>
          <a:xfrm>
            <a:off x="5362482" y="3087522"/>
            <a:ext cx="3409981" cy="11422"/>
          </a:xfrm>
          <a:prstGeom prst="line">
            <a:avLst/>
          </a:prstGeom>
        </p:spPr>
        <p:style>
          <a:lnRef idx="1">
            <a:schemeClr val="accent5"/>
          </a:lnRef>
          <a:fillRef idx="0">
            <a:schemeClr val="accent5"/>
          </a:fillRef>
          <a:effectRef idx="0">
            <a:schemeClr val="accent5"/>
          </a:effectRef>
          <a:fontRef idx="minor">
            <a:schemeClr val="tx1"/>
          </a:fontRef>
        </p:style>
      </p:cxnSp>
      <p:cxnSp>
        <p:nvCxnSpPr>
          <p:cNvPr id="89" name="直接连接符 88"/>
          <p:cNvCxnSpPr/>
          <p:nvPr/>
        </p:nvCxnSpPr>
        <p:spPr>
          <a:xfrm>
            <a:off x="5276819" y="3656693"/>
            <a:ext cx="3409981" cy="11422"/>
          </a:xfrm>
          <a:prstGeom prst="line">
            <a:avLst/>
          </a:prstGeom>
        </p:spPr>
        <p:style>
          <a:lnRef idx="1">
            <a:schemeClr val="accent5"/>
          </a:lnRef>
          <a:fillRef idx="0">
            <a:schemeClr val="accent5"/>
          </a:fillRef>
          <a:effectRef idx="0">
            <a:schemeClr val="accent5"/>
          </a:effectRef>
          <a:fontRef idx="minor">
            <a:schemeClr val="tx1"/>
          </a:fontRef>
        </p:style>
      </p:cxnSp>
      <p:cxnSp>
        <p:nvCxnSpPr>
          <p:cNvPr id="90" name="直接连接符 89"/>
          <p:cNvCxnSpPr/>
          <p:nvPr/>
        </p:nvCxnSpPr>
        <p:spPr>
          <a:xfrm>
            <a:off x="5442309" y="4531346"/>
            <a:ext cx="3409981" cy="11422"/>
          </a:xfrm>
          <a:prstGeom prst="line">
            <a:avLst/>
          </a:prstGeom>
        </p:spPr>
        <p:style>
          <a:lnRef idx="1">
            <a:schemeClr val="accent5"/>
          </a:lnRef>
          <a:fillRef idx="0">
            <a:schemeClr val="accent5"/>
          </a:fillRef>
          <a:effectRef idx="0">
            <a:schemeClr val="accent5"/>
          </a:effectRef>
          <a:fontRef idx="minor">
            <a:schemeClr val="tx1"/>
          </a:fontRef>
        </p:style>
      </p:cxnSp>
      <p:cxnSp>
        <p:nvCxnSpPr>
          <p:cNvPr id="92" name="直接连接符 91"/>
          <p:cNvCxnSpPr/>
          <p:nvPr/>
        </p:nvCxnSpPr>
        <p:spPr>
          <a:xfrm>
            <a:off x="6084168" y="2105203"/>
            <a:ext cx="0" cy="963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直接连接符 92"/>
          <p:cNvCxnSpPr/>
          <p:nvPr/>
        </p:nvCxnSpPr>
        <p:spPr>
          <a:xfrm>
            <a:off x="6092656" y="3681542"/>
            <a:ext cx="0" cy="861226"/>
          </a:xfrm>
          <a:prstGeom prst="line">
            <a:avLst/>
          </a:prstGeom>
        </p:spPr>
        <p:style>
          <a:lnRef idx="1">
            <a:schemeClr val="accent1"/>
          </a:lnRef>
          <a:fillRef idx="0">
            <a:schemeClr val="accent1"/>
          </a:fillRef>
          <a:effectRef idx="0">
            <a:schemeClr val="accent1"/>
          </a:effectRef>
          <a:fontRef idx="minor">
            <a:schemeClr val="tx1"/>
          </a:fontRef>
        </p:style>
      </p:cxnSp>
      <p:cxnSp>
        <p:nvCxnSpPr>
          <p:cNvPr id="95" name="直接连接符 94"/>
          <p:cNvCxnSpPr/>
          <p:nvPr/>
        </p:nvCxnSpPr>
        <p:spPr>
          <a:xfrm>
            <a:off x="7010617" y="2121868"/>
            <a:ext cx="0" cy="963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直接连接符 95"/>
          <p:cNvCxnSpPr/>
          <p:nvPr/>
        </p:nvCxnSpPr>
        <p:spPr>
          <a:xfrm>
            <a:off x="8028384" y="2121868"/>
            <a:ext cx="0" cy="963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直接连接符 96"/>
          <p:cNvCxnSpPr/>
          <p:nvPr/>
        </p:nvCxnSpPr>
        <p:spPr>
          <a:xfrm>
            <a:off x="6981809" y="3681542"/>
            <a:ext cx="0" cy="898426"/>
          </a:xfrm>
          <a:prstGeom prst="line">
            <a:avLst/>
          </a:prstGeom>
        </p:spPr>
        <p:style>
          <a:lnRef idx="1">
            <a:schemeClr val="accent1"/>
          </a:lnRef>
          <a:fillRef idx="0">
            <a:schemeClr val="accent1"/>
          </a:fillRef>
          <a:effectRef idx="0">
            <a:schemeClr val="accent1"/>
          </a:effectRef>
          <a:fontRef idx="minor">
            <a:schemeClr val="tx1"/>
          </a:fontRef>
        </p:style>
      </p:cxnSp>
      <p:cxnSp>
        <p:nvCxnSpPr>
          <p:cNvPr id="99" name="直接连接符 98"/>
          <p:cNvCxnSpPr/>
          <p:nvPr/>
        </p:nvCxnSpPr>
        <p:spPr>
          <a:xfrm>
            <a:off x="8020113" y="3704774"/>
            <a:ext cx="0" cy="898426"/>
          </a:xfrm>
          <a:prstGeom prst="line">
            <a:avLst/>
          </a:prstGeom>
        </p:spPr>
        <p:style>
          <a:lnRef idx="1">
            <a:schemeClr val="accent1"/>
          </a:lnRef>
          <a:fillRef idx="0">
            <a:schemeClr val="accent1"/>
          </a:fillRef>
          <a:effectRef idx="0">
            <a:schemeClr val="accent1"/>
          </a:effectRef>
          <a:fontRef idx="minor">
            <a:schemeClr val="tx1"/>
          </a:fontRef>
        </p:style>
      </p:cxnSp>
      <p:sp>
        <p:nvSpPr>
          <p:cNvPr id="100" name="文本框 99"/>
          <p:cNvSpPr txBox="1"/>
          <p:nvPr/>
        </p:nvSpPr>
        <p:spPr>
          <a:xfrm>
            <a:off x="8081399" y="3752003"/>
            <a:ext cx="647318" cy="646331"/>
          </a:xfrm>
          <a:prstGeom prst="rect">
            <a:avLst/>
          </a:prstGeom>
          <a:noFill/>
        </p:spPr>
        <p:txBody>
          <a:bodyPr wrap="square" rtlCol="0">
            <a:spAutoFit/>
          </a:bodyPr>
          <a:lstStyle/>
          <a:p>
            <a:r>
              <a:rPr lang="zh-CN" altLang="en-US" dirty="0"/>
              <a:t>老人</a:t>
            </a:r>
            <a:endParaRPr lang="en-US" altLang="zh-CN" dirty="0"/>
          </a:p>
          <a:p>
            <a:r>
              <a:rPr lang="zh-CN" altLang="en-US" dirty="0"/>
              <a:t>房间</a:t>
            </a:r>
            <a:endParaRPr lang="zh-CN" altLang="en-US" dirty="0"/>
          </a:p>
        </p:txBody>
      </p:sp>
      <p:sp>
        <p:nvSpPr>
          <p:cNvPr id="101" name="文本框 100"/>
          <p:cNvSpPr txBox="1"/>
          <p:nvPr/>
        </p:nvSpPr>
        <p:spPr>
          <a:xfrm>
            <a:off x="6269391" y="2311115"/>
            <a:ext cx="647318" cy="646331"/>
          </a:xfrm>
          <a:prstGeom prst="rect">
            <a:avLst/>
          </a:prstGeom>
          <a:noFill/>
        </p:spPr>
        <p:txBody>
          <a:bodyPr wrap="square" rtlCol="0">
            <a:spAutoFit/>
          </a:bodyPr>
          <a:lstStyle/>
          <a:p>
            <a:r>
              <a:rPr lang="zh-CN" altLang="en-US" dirty="0"/>
              <a:t>老人</a:t>
            </a:r>
            <a:endParaRPr lang="en-US" altLang="zh-CN" dirty="0"/>
          </a:p>
          <a:p>
            <a:r>
              <a:rPr lang="zh-CN" altLang="en-US" dirty="0"/>
              <a:t>房间</a:t>
            </a:r>
            <a:endParaRPr lang="zh-CN" altLang="en-US" dirty="0"/>
          </a:p>
        </p:txBody>
      </p:sp>
      <p:sp>
        <p:nvSpPr>
          <p:cNvPr id="102" name="文本框 101"/>
          <p:cNvSpPr txBox="1"/>
          <p:nvPr/>
        </p:nvSpPr>
        <p:spPr>
          <a:xfrm>
            <a:off x="7147299" y="2330670"/>
            <a:ext cx="647318" cy="646331"/>
          </a:xfrm>
          <a:prstGeom prst="rect">
            <a:avLst/>
          </a:prstGeom>
          <a:noFill/>
        </p:spPr>
        <p:txBody>
          <a:bodyPr wrap="square" rtlCol="0">
            <a:spAutoFit/>
          </a:bodyPr>
          <a:lstStyle/>
          <a:p>
            <a:r>
              <a:rPr lang="zh-CN" altLang="en-US" dirty="0"/>
              <a:t>老人</a:t>
            </a:r>
            <a:endParaRPr lang="en-US" altLang="zh-CN" dirty="0"/>
          </a:p>
          <a:p>
            <a:r>
              <a:rPr lang="zh-CN" altLang="en-US" dirty="0"/>
              <a:t>房间</a:t>
            </a:r>
            <a:endParaRPr lang="zh-CN" altLang="en-US" dirty="0"/>
          </a:p>
        </p:txBody>
      </p:sp>
      <p:sp>
        <p:nvSpPr>
          <p:cNvPr id="103" name="文本框 102"/>
          <p:cNvSpPr txBox="1"/>
          <p:nvPr/>
        </p:nvSpPr>
        <p:spPr>
          <a:xfrm>
            <a:off x="8063261" y="2311115"/>
            <a:ext cx="647318" cy="646331"/>
          </a:xfrm>
          <a:prstGeom prst="rect">
            <a:avLst/>
          </a:prstGeom>
          <a:noFill/>
        </p:spPr>
        <p:txBody>
          <a:bodyPr wrap="square" rtlCol="0">
            <a:spAutoFit/>
          </a:bodyPr>
          <a:lstStyle/>
          <a:p>
            <a:r>
              <a:rPr lang="zh-CN" altLang="en-US" dirty="0"/>
              <a:t>老人</a:t>
            </a:r>
            <a:endParaRPr lang="en-US" altLang="zh-CN" dirty="0"/>
          </a:p>
          <a:p>
            <a:r>
              <a:rPr lang="zh-CN" altLang="en-US" dirty="0"/>
              <a:t>房间</a:t>
            </a:r>
            <a:endParaRPr lang="zh-CN" altLang="en-US" dirty="0"/>
          </a:p>
        </p:txBody>
      </p:sp>
      <p:sp>
        <p:nvSpPr>
          <p:cNvPr id="104" name="文本框 103"/>
          <p:cNvSpPr txBox="1"/>
          <p:nvPr/>
        </p:nvSpPr>
        <p:spPr>
          <a:xfrm>
            <a:off x="5413824" y="3714298"/>
            <a:ext cx="647318" cy="646331"/>
          </a:xfrm>
          <a:prstGeom prst="rect">
            <a:avLst/>
          </a:prstGeom>
          <a:noFill/>
        </p:spPr>
        <p:txBody>
          <a:bodyPr wrap="square" rtlCol="0">
            <a:spAutoFit/>
          </a:bodyPr>
          <a:lstStyle/>
          <a:p>
            <a:r>
              <a:rPr lang="zh-CN" altLang="en-US" dirty="0"/>
              <a:t>老人</a:t>
            </a:r>
            <a:endParaRPr lang="en-US" altLang="zh-CN" dirty="0"/>
          </a:p>
          <a:p>
            <a:r>
              <a:rPr lang="zh-CN" altLang="en-US" dirty="0"/>
              <a:t>房间</a:t>
            </a:r>
            <a:endParaRPr lang="zh-CN" altLang="en-US" dirty="0"/>
          </a:p>
        </p:txBody>
      </p:sp>
      <p:sp>
        <p:nvSpPr>
          <p:cNvPr id="105" name="文本框 104"/>
          <p:cNvSpPr txBox="1"/>
          <p:nvPr/>
        </p:nvSpPr>
        <p:spPr>
          <a:xfrm>
            <a:off x="6218240" y="3703640"/>
            <a:ext cx="647318" cy="646331"/>
          </a:xfrm>
          <a:prstGeom prst="rect">
            <a:avLst/>
          </a:prstGeom>
          <a:noFill/>
        </p:spPr>
        <p:txBody>
          <a:bodyPr wrap="square" rtlCol="0">
            <a:spAutoFit/>
          </a:bodyPr>
          <a:lstStyle/>
          <a:p>
            <a:r>
              <a:rPr lang="zh-CN" altLang="en-US" dirty="0"/>
              <a:t>老人</a:t>
            </a:r>
            <a:endParaRPr lang="en-US" altLang="zh-CN" dirty="0"/>
          </a:p>
          <a:p>
            <a:r>
              <a:rPr lang="zh-CN" altLang="en-US" dirty="0"/>
              <a:t>房间</a:t>
            </a:r>
            <a:endParaRPr lang="zh-CN" altLang="en-US" dirty="0"/>
          </a:p>
        </p:txBody>
      </p:sp>
      <p:sp>
        <p:nvSpPr>
          <p:cNvPr id="106" name="文本框 105"/>
          <p:cNvSpPr txBox="1"/>
          <p:nvPr/>
        </p:nvSpPr>
        <p:spPr>
          <a:xfrm>
            <a:off x="7224249" y="3733853"/>
            <a:ext cx="647318" cy="646331"/>
          </a:xfrm>
          <a:prstGeom prst="rect">
            <a:avLst/>
          </a:prstGeom>
          <a:noFill/>
        </p:spPr>
        <p:txBody>
          <a:bodyPr wrap="square" rtlCol="0">
            <a:spAutoFit/>
          </a:bodyPr>
          <a:lstStyle/>
          <a:p>
            <a:r>
              <a:rPr lang="zh-CN" altLang="en-US" dirty="0"/>
              <a:t>老人</a:t>
            </a:r>
            <a:endParaRPr lang="en-US" altLang="zh-CN" dirty="0"/>
          </a:p>
          <a:p>
            <a:r>
              <a:rPr lang="zh-CN" altLang="en-US" dirty="0"/>
              <a:t>房间</a:t>
            </a:r>
            <a:endParaRPr lang="zh-CN" altLang="en-US" dirty="0"/>
          </a:p>
        </p:txBody>
      </p:sp>
      <p:sp>
        <p:nvSpPr>
          <p:cNvPr id="107" name="文本框 106"/>
          <p:cNvSpPr txBox="1"/>
          <p:nvPr/>
        </p:nvSpPr>
        <p:spPr>
          <a:xfrm>
            <a:off x="5505190" y="2311115"/>
            <a:ext cx="647318" cy="646331"/>
          </a:xfrm>
          <a:prstGeom prst="rect">
            <a:avLst/>
          </a:prstGeom>
          <a:noFill/>
        </p:spPr>
        <p:txBody>
          <a:bodyPr wrap="square" rtlCol="0">
            <a:spAutoFit/>
          </a:bodyPr>
          <a:lstStyle/>
          <a:p>
            <a:r>
              <a:rPr lang="zh-CN" altLang="en-US" dirty="0"/>
              <a:t>老人</a:t>
            </a:r>
            <a:endParaRPr lang="en-US" altLang="zh-CN" dirty="0"/>
          </a:p>
          <a:p>
            <a:r>
              <a:rPr lang="zh-CN" altLang="en-US" dirty="0"/>
              <a:t>房间</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圆角矩形 8"/>
          <p:cNvSpPr/>
          <p:nvPr/>
        </p:nvSpPr>
        <p:spPr bwMode="auto">
          <a:xfrm>
            <a:off x="342149" y="1594144"/>
            <a:ext cx="4686752" cy="3384376"/>
          </a:xfrm>
          <a:prstGeom prst="roundRect">
            <a:avLst>
              <a:gd name="adj" fmla="val 7635"/>
            </a:avLst>
          </a:prstGeom>
        </p:spPr>
        <p:style>
          <a:lnRef idx="2">
            <a:schemeClr val="accent2"/>
          </a:lnRef>
          <a:fillRef idx="1">
            <a:schemeClr val="lt1"/>
          </a:fillRef>
          <a:effectRef idx="0">
            <a:schemeClr val="accent2"/>
          </a:effectRef>
          <a:fontRef idx="minor">
            <a:schemeClr val="dk1"/>
          </a:fontRef>
        </p:style>
        <p:txBody>
          <a:bodyPr anchor="ctr"/>
          <a:lstStyle/>
          <a:p>
            <a:pPr algn="ctr"/>
            <a:endParaRPr lang="zh-CN" altLang="en-US" sz="2800" b="1" dirty="0"/>
          </a:p>
          <a:p>
            <a:pPr algn="ctr"/>
            <a:endParaRPr lang="zh-CN" altLang="en-US" sz="2800" b="1" dirty="0"/>
          </a:p>
          <a:p>
            <a:pPr algn="ctr"/>
            <a:endParaRPr lang="zh-CN" altLang="en-US" sz="2800" b="1" dirty="0"/>
          </a:p>
          <a:p>
            <a:pPr algn="ctr"/>
            <a:endParaRPr lang="zh-CN" altLang="en-US" sz="2800" b="1" dirty="0"/>
          </a:p>
          <a:p>
            <a:pPr algn="ctr"/>
            <a:endParaRPr lang="zh-CN" altLang="en-US" sz="2800" b="1" dirty="0"/>
          </a:p>
          <a:p>
            <a:pPr algn="ctr"/>
            <a:endParaRPr lang="zh-CN" altLang="en-US" sz="2800" b="1" dirty="0"/>
          </a:p>
          <a:p>
            <a:pPr algn="ctr"/>
            <a:endParaRPr lang="zh-CN" altLang="en-US" sz="2800" b="1" dirty="0"/>
          </a:p>
          <a:p>
            <a:pPr algn="ctr"/>
            <a:endParaRPr lang="zh-CN" altLang="en-US" sz="2800" b="1" dirty="0">
              <a:sym typeface="+mn-ea"/>
            </a:endParaRPr>
          </a:p>
          <a:p>
            <a:pPr algn="ctr"/>
            <a:endParaRPr lang="zh-CN" altLang="en-US" sz="2800" b="1" dirty="0">
              <a:sym typeface="+mn-ea"/>
            </a:endParaRPr>
          </a:p>
          <a:p>
            <a:pPr algn="ctr"/>
            <a:endParaRPr lang="zh-CN" altLang="en-US" sz="2800" b="1" dirty="0">
              <a:sym typeface="+mn-ea"/>
            </a:endParaRPr>
          </a:p>
          <a:p>
            <a:pPr algn="ctr"/>
            <a:endParaRPr lang="en-US" altLang="zh-CN" sz="2800" b="1" dirty="0">
              <a:sym typeface="+mn-ea"/>
            </a:endParaRPr>
          </a:p>
          <a:p>
            <a:endParaRPr lang="en-US" altLang="zh-CN" sz="2800" b="1" dirty="0"/>
          </a:p>
          <a:p>
            <a:endParaRPr lang="en-US" altLang="zh-CN" sz="2800" b="1" dirty="0"/>
          </a:p>
          <a:p>
            <a:endParaRPr lang="en-US" altLang="zh-CN" sz="2800" b="1" dirty="0"/>
          </a:p>
          <a:p>
            <a:endParaRPr lang="en-US" altLang="zh-CN" sz="2800" b="1" dirty="0"/>
          </a:p>
          <a:p>
            <a:endParaRPr lang="en-US" altLang="zh-CN" sz="2800" b="1" dirty="0"/>
          </a:p>
          <a:p>
            <a:endParaRPr lang="en-US" altLang="zh-CN" sz="2800" b="1" dirty="0"/>
          </a:p>
          <a:p>
            <a:endParaRPr lang="en-US" altLang="zh-CN" sz="2800" b="1" dirty="0">
              <a:solidFill>
                <a:srgbClr val="FF0000"/>
              </a:solidFill>
            </a:endParaRPr>
          </a:p>
          <a:p>
            <a:endParaRPr lang="en-US" altLang="zh-CN" sz="2800" b="1" dirty="0">
              <a:solidFill>
                <a:srgbClr val="FF0000"/>
              </a:solidFill>
            </a:endParaRPr>
          </a:p>
          <a:p>
            <a:endParaRPr lang="en-US" altLang="zh-CN" sz="2800" b="1" dirty="0">
              <a:solidFill>
                <a:srgbClr val="FF0000"/>
              </a:solidFill>
            </a:endParaRPr>
          </a:p>
          <a:p>
            <a:endParaRPr lang="en-US" altLang="zh-CN" sz="2800" b="1" dirty="0">
              <a:solidFill>
                <a:srgbClr val="FF0000"/>
              </a:solidFill>
            </a:endParaRPr>
          </a:p>
          <a:p>
            <a:endParaRPr lang="zh-CN" altLang="en-US" sz="2800" b="1" dirty="0">
              <a:solidFill>
                <a:srgbClr val="FF0000"/>
              </a:solidFill>
            </a:endParaRPr>
          </a:p>
        </p:txBody>
      </p:sp>
      <p:sp>
        <p:nvSpPr>
          <p:cNvPr id="3" name="标题 2"/>
          <p:cNvSpPr>
            <a:spLocks noGrp="1"/>
          </p:cNvSpPr>
          <p:nvPr>
            <p:ph type="title"/>
          </p:nvPr>
        </p:nvSpPr>
        <p:spPr>
          <a:xfrm>
            <a:off x="1285852" y="274638"/>
            <a:ext cx="7400948" cy="1143000"/>
          </a:xfrm>
        </p:spPr>
        <p:txBody>
          <a:bodyPr/>
          <a:lstStyle/>
          <a:p>
            <a:r>
              <a:rPr lang="zh-CN" altLang="en-US" dirty="0"/>
              <a:t>隔离区三区划分</a:t>
            </a:r>
            <a:endParaRPr lang="zh-CN" altLang="en-US" dirty="0"/>
          </a:p>
        </p:txBody>
      </p:sp>
      <p:cxnSp>
        <p:nvCxnSpPr>
          <p:cNvPr id="25" name="直接连接符 24"/>
          <p:cNvCxnSpPr/>
          <p:nvPr/>
        </p:nvCxnSpPr>
        <p:spPr>
          <a:xfrm>
            <a:off x="395537" y="3068960"/>
            <a:ext cx="4608512"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27" name="直接连接符 26"/>
          <p:cNvCxnSpPr/>
          <p:nvPr/>
        </p:nvCxnSpPr>
        <p:spPr>
          <a:xfrm>
            <a:off x="395537" y="3645024"/>
            <a:ext cx="4658216"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29" name="直接连接符 28"/>
          <p:cNvCxnSpPr/>
          <p:nvPr/>
        </p:nvCxnSpPr>
        <p:spPr>
          <a:xfrm>
            <a:off x="3131840" y="2064436"/>
            <a:ext cx="0" cy="1004524"/>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a:off x="2195736" y="2064436"/>
            <a:ext cx="0" cy="1004524"/>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a:off x="1278252" y="2105203"/>
            <a:ext cx="0" cy="1004524"/>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3203848" y="3645024"/>
            <a:ext cx="0" cy="81169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2199184" y="3697430"/>
            <a:ext cx="0" cy="81169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a:off x="1187624" y="3697430"/>
            <a:ext cx="0" cy="811690"/>
          </a:xfrm>
          <a:prstGeom prst="line">
            <a:avLst/>
          </a:prstGeom>
        </p:spPr>
        <p:style>
          <a:lnRef idx="1">
            <a:schemeClr val="accent1"/>
          </a:lnRef>
          <a:fillRef idx="0">
            <a:schemeClr val="accent1"/>
          </a:fillRef>
          <a:effectRef idx="0">
            <a:schemeClr val="accent1"/>
          </a:effectRef>
          <a:fontRef idx="minor">
            <a:schemeClr val="tx1"/>
          </a:fontRef>
        </p:style>
      </p:cxnSp>
      <p:sp>
        <p:nvSpPr>
          <p:cNvPr id="37" name="文本框 36"/>
          <p:cNvSpPr txBox="1"/>
          <p:nvPr/>
        </p:nvSpPr>
        <p:spPr>
          <a:xfrm>
            <a:off x="3995936" y="2733806"/>
            <a:ext cx="936104" cy="369332"/>
          </a:xfrm>
          <a:prstGeom prst="rect">
            <a:avLst/>
          </a:prstGeom>
          <a:noFill/>
        </p:spPr>
        <p:txBody>
          <a:bodyPr wrap="square" rtlCol="0">
            <a:spAutoFit/>
          </a:bodyPr>
          <a:lstStyle/>
          <a:p>
            <a:r>
              <a:rPr lang="zh-CN" altLang="en-US" dirty="0"/>
              <a:t>更衣室</a:t>
            </a:r>
            <a:endParaRPr lang="zh-CN" altLang="en-US" dirty="0"/>
          </a:p>
        </p:txBody>
      </p:sp>
      <p:cxnSp>
        <p:nvCxnSpPr>
          <p:cNvPr id="40" name="直接连接符 39"/>
          <p:cNvCxnSpPr/>
          <p:nvPr/>
        </p:nvCxnSpPr>
        <p:spPr>
          <a:xfrm>
            <a:off x="4067944" y="2064436"/>
            <a:ext cx="0" cy="1028797"/>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a:off x="395537" y="2043914"/>
            <a:ext cx="4658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a:off x="395537" y="4509120"/>
            <a:ext cx="4658216" cy="0"/>
          </a:xfrm>
          <a:prstGeom prst="line">
            <a:avLst/>
          </a:prstGeom>
        </p:spPr>
        <p:style>
          <a:lnRef idx="1">
            <a:schemeClr val="accent1"/>
          </a:lnRef>
          <a:fillRef idx="0">
            <a:schemeClr val="accent1"/>
          </a:fillRef>
          <a:effectRef idx="0">
            <a:schemeClr val="accent1"/>
          </a:effectRef>
          <a:fontRef idx="minor">
            <a:schemeClr val="tx1"/>
          </a:fontRef>
        </p:style>
      </p:cxnSp>
      <p:sp>
        <p:nvSpPr>
          <p:cNvPr id="50" name="文本框 49"/>
          <p:cNvSpPr txBox="1"/>
          <p:nvPr/>
        </p:nvSpPr>
        <p:spPr>
          <a:xfrm>
            <a:off x="3962888" y="2093781"/>
            <a:ext cx="1066013" cy="646331"/>
          </a:xfrm>
          <a:prstGeom prst="rect">
            <a:avLst/>
          </a:prstGeom>
          <a:noFill/>
        </p:spPr>
        <p:txBody>
          <a:bodyPr wrap="square" rtlCol="0">
            <a:spAutoFit/>
          </a:bodyPr>
          <a:lstStyle/>
          <a:p>
            <a:r>
              <a:rPr lang="zh-CN" altLang="en-US" dirty="0"/>
              <a:t>员工休息室</a:t>
            </a:r>
            <a:endParaRPr lang="zh-CN" altLang="en-US" dirty="0"/>
          </a:p>
        </p:txBody>
      </p:sp>
      <p:sp>
        <p:nvSpPr>
          <p:cNvPr id="54" name="文本框 53"/>
          <p:cNvSpPr txBox="1"/>
          <p:nvPr/>
        </p:nvSpPr>
        <p:spPr>
          <a:xfrm>
            <a:off x="4097562" y="3664834"/>
            <a:ext cx="936104" cy="923330"/>
          </a:xfrm>
          <a:prstGeom prst="rect">
            <a:avLst/>
          </a:prstGeom>
          <a:noFill/>
        </p:spPr>
        <p:txBody>
          <a:bodyPr wrap="square" rtlCol="0">
            <a:spAutoFit/>
          </a:bodyPr>
          <a:lstStyle/>
          <a:p>
            <a:r>
              <a:rPr lang="zh-CN" altLang="en-US" dirty="0"/>
              <a:t>防护用品储物间</a:t>
            </a:r>
            <a:endParaRPr lang="zh-CN" altLang="en-US" dirty="0"/>
          </a:p>
        </p:txBody>
      </p:sp>
      <p:cxnSp>
        <p:nvCxnSpPr>
          <p:cNvPr id="56" name="直接连接符 55"/>
          <p:cNvCxnSpPr/>
          <p:nvPr/>
        </p:nvCxnSpPr>
        <p:spPr>
          <a:xfrm>
            <a:off x="4132899" y="3645024"/>
            <a:ext cx="0" cy="864096"/>
          </a:xfrm>
          <a:prstGeom prst="line">
            <a:avLst/>
          </a:prstGeom>
        </p:spPr>
        <p:style>
          <a:lnRef idx="1">
            <a:schemeClr val="accent1"/>
          </a:lnRef>
          <a:fillRef idx="0">
            <a:schemeClr val="accent1"/>
          </a:fillRef>
          <a:effectRef idx="0">
            <a:schemeClr val="accent1"/>
          </a:effectRef>
          <a:fontRef idx="minor">
            <a:schemeClr val="tx1"/>
          </a:fontRef>
        </p:style>
      </p:cxnSp>
      <p:sp>
        <p:nvSpPr>
          <p:cNvPr id="59" name="文本框 58"/>
          <p:cNvSpPr txBox="1"/>
          <p:nvPr/>
        </p:nvSpPr>
        <p:spPr>
          <a:xfrm>
            <a:off x="3196795" y="2150191"/>
            <a:ext cx="936104" cy="646331"/>
          </a:xfrm>
          <a:prstGeom prst="rect">
            <a:avLst/>
          </a:prstGeom>
          <a:noFill/>
        </p:spPr>
        <p:txBody>
          <a:bodyPr wrap="square" rtlCol="0">
            <a:spAutoFit/>
          </a:bodyPr>
          <a:lstStyle/>
          <a:p>
            <a:r>
              <a:rPr lang="zh-CN" altLang="en-US" dirty="0"/>
              <a:t>护理员工作区</a:t>
            </a:r>
            <a:endParaRPr lang="zh-CN" altLang="en-US" dirty="0"/>
          </a:p>
        </p:txBody>
      </p:sp>
      <p:sp>
        <p:nvSpPr>
          <p:cNvPr id="61" name="文本框 60"/>
          <p:cNvSpPr txBox="1"/>
          <p:nvPr/>
        </p:nvSpPr>
        <p:spPr>
          <a:xfrm>
            <a:off x="2609494" y="3166324"/>
            <a:ext cx="936104" cy="369332"/>
          </a:xfrm>
          <a:prstGeom prst="rect">
            <a:avLst/>
          </a:prstGeom>
          <a:noFill/>
        </p:spPr>
        <p:txBody>
          <a:bodyPr wrap="square" rtlCol="0">
            <a:spAutoFit/>
          </a:bodyPr>
          <a:lstStyle/>
          <a:p>
            <a:r>
              <a:rPr lang="zh-CN" altLang="en-US" dirty="0"/>
              <a:t>内走廊</a:t>
            </a:r>
            <a:endParaRPr lang="zh-CN" altLang="en-US" dirty="0"/>
          </a:p>
        </p:txBody>
      </p:sp>
      <p:sp>
        <p:nvSpPr>
          <p:cNvPr id="62" name="文本框 61"/>
          <p:cNvSpPr txBox="1"/>
          <p:nvPr/>
        </p:nvSpPr>
        <p:spPr>
          <a:xfrm>
            <a:off x="2274640" y="3857758"/>
            <a:ext cx="936104" cy="369332"/>
          </a:xfrm>
          <a:prstGeom prst="rect">
            <a:avLst/>
          </a:prstGeom>
          <a:noFill/>
        </p:spPr>
        <p:txBody>
          <a:bodyPr wrap="square" rtlCol="0">
            <a:spAutoFit/>
          </a:bodyPr>
          <a:lstStyle/>
          <a:p>
            <a:r>
              <a:rPr lang="zh-CN" altLang="en-US" dirty="0"/>
              <a:t>隔离室</a:t>
            </a:r>
            <a:endParaRPr lang="zh-CN" altLang="en-US" dirty="0"/>
          </a:p>
        </p:txBody>
      </p:sp>
      <p:sp>
        <p:nvSpPr>
          <p:cNvPr id="63" name="文本框 62"/>
          <p:cNvSpPr txBox="1"/>
          <p:nvPr/>
        </p:nvSpPr>
        <p:spPr>
          <a:xfrm>
            <a:off x="382452" y="2261924"/>
            <a:ext cx="936104" cy="369332"/>
          </a:xfrm>
          <a:prstGeom prst="rect">
            <a:avLst/>
          </a:prstGeom>
          <a:noFill/>
        </p:spPr>
        <p:txBody>
          <a:bodyPr wrap="square" rtlCol="0">
            <a:spAutoFit/>
          </a:bodyPr>
          <a:lstStyle/>
          <a:p>
            <a:r>
              <a:rPr lang="zh-CN" altLang="en-US" dirty="0"/>
              <a:t>电梯</a:t>
            </a:r>
            <a:endParaRPr lang="zh-CN" altLang="en-US" dirty="0"/>
          </a:p>
        </p:txBody>
      </p:sp>
      <p:sp>
        <p:nvSpPr>
          <p:cNvPr id="64" name="文本框 63"/>
          <p:cNvSpPr txBox="1"/>
          <p:nvPr/>
        </p:nvSpPr>
        <p:spPr>
          <a:xfrm>
            <a:off x="1318556" y="3802511"/>
            <a:ext cx="936104" cy="369332"/>
          </a:xfrm>
          <a:prstGeom prst="rect">
            <a:avLst/>
          </a:prstGeom>
          <a:noFill/>
        </p:spPr>
        <p:txBody>
          <a:bodyPr wrap="square" rtlCol="0">
            <a:spAutoFit/>
          </a:bodyPr>
          <a:lstStyle/>
          <a:p>
            <a:r>
              <a:rPr lang="zh-CN" altLang="en-US" dirty="0"/>
              <a:t>隔离室</a:t>
            </a:r>
            <a:endParaRPr lang="zh-CN" altLang="en-US" dirty="0"/>
          </a:p>
        </p:txBody>
      </p:sp>
      <p:sp>
        <p:nvSpPr>
          <p:cNvPr id="65" name="文本框 64"/>
          <p:cNvSpPr txBox="1"/>
          <p:nvPr/>
        </p:nvSpPr>
        <p:spPr>
          <a:xfrm>
            <a:off x="381863" y="4119979"/>
            <a:ext cx="936104" cy="369332"/>
          </a:xfrm>
          <a:prstGeom prst="rect">
            <a:avLst/>
          </a:prstGeom>
          <a:noFill/>
        </p:spPr>
        <p:txBody>
          <a:bodyPr wrap="square" rtlCol="0">
            <a:spAutoFit/>
          </a:bodyPr>
          <a:lstStyle/>
          <a:p>
            <a:r>
              <a:rPr lang="zh-CN" altLang="en-US" dirty="0"/>
              <a:t>洗衣房</a:t>
            </a:r>
            <a:endParaRPr lang="zh-CN" altLang="en-US" dirty="0"/>
          </a:p>
        </p:txBody>
      </p:sp>
      <p:sp>
        <p:nvSpPr>
          <p:cNvPr id="66" name="文本框 65"/>
          <p:cNvSpPr txBox="1"/>
          <p:nvPr/>
        </p:nvSpPr>
        <p:spPr>
          <a:xfrm>
            <a:off x="342148" y="3715873"/>
            <a:ext cx="936104" cy="369332"/>
          </a:xfrm>
          <a:prstGeom prst="rect">
            <a:avLst/>
          </a:prstGeom>
          <a:noFill/>
        </p:spPr>
        <p:txBody>
          <a:bodyPr wrap="square" rtlCol="0">
            <a:spAutoFit/>
          </a:bodyPr>
          <a:lstStyle/>
          <a:p>
            <a:r>
              <a:rPr lang="zh-CN" altLang="en-US" dirty="0"/>
              <a:t>污物区</a:t>
            </a:r>
            <a:endParaRPr lang="zh-CN" altLang="en-US" dirty="0"/>
          </a:p>
        </p:txBody>
      </p:sp>
      <p:sp>
        <p:nvSpPr>
          <p:cNvPr id="67" name="文本框 66"/>
          <p:cNvSpPr txBox="1"/>
          <p:nvPr/>
        </p:nvSpPr>
        <p:spPr>
          <a:xfrm>
            <a:off x="3252085" y="3746871"/>
            <a:ext cx="936104" cy="646331"/>
          </a:xfrm>
          <a:prstGeom prst="rect">
            <a:avLst/>
          </a:prstGeom>
          <a:noFill/>
        </p:spPr>
        <p:txBody>
          <a:bodyPr wrap="square" rtlCol="0">
            <a:spAutoFit/>
          </a:bodyPr>
          <a:lstStyle/>
          <a:p>
            <a:r>
              <a:rPr lang="zh-CN" altLang="en-US" dirty="0"/>
              <a:t>护理员工作区</a:t>
            </a:r>
            <a:endParaRPr lang="zh-CN" altLang="en-US" dirty="0"/>
          </a:p>
        </p:txBody>
      </p:sp>
      <p:sp>
        <p:nvSpPr>
          <p:cNvPr id="68" name="文本框 67"/>
          <p:cNvSpPr txBox="1"/>
          <p:nvPr/>
        </p:nvSpPr>
        <p:spPr>
          <a:xfrm>
            <a:off x="2147854" y="2271111"/>
            <a:ext cx="936104" cy="369332"/>
          </a:xfrm>
          <a:prstGeom prst="rect">
            <a:avLst/>
          </a:prstGeom>
          <a:noFill/>
        </p:spPr>
        <p:txBody>
          <a:bodyPr wrap="square" rtlCol="0">
            <a:spAutoFit/>
          </a:bodyPr>
          <a:lstStyle/>
          <a:p>
            <a:r>
              <a:rPr lang="zh-CN" altLang="en-US" dirty="0"/>
              <a:t>隔离室</a:t>
            </a:r>
            <a:endParaRPr lang="zh-CN" altLang="en-US" dirty="0"/>
          </a:p>
        </p:txBody>
      </p:sp>
      <p:sp>
        <p:nvSpPr>
          <p:cNvPr id="69" name="文本框 68"/>
          <p:cNvSpPr txBox="1"/>
          <p:nvPr/>
        </p:nvSpPr>
        <p:spPr>
          <a:xfrm>
            <a:off x="1273733" y="2289925"/>
            <a:ext cx="936104" cy="369332"/>
          </a:xfrm>
          <a:prstGeom prst="rect">
            <a:avLst/>
          </a:prstGeom>
          <a:noFill/>
        </p:spPr>
        <p:txBody>
          <a:bodyPr wrap="square" rtlCol="0">
            <a:spAutoFit/>
          </a:bodyPr>
          <a:lstStyle/>
          <a:p>
            <a:r>
              <a:rPr lang="zh-CN" altLang="en-US" dirty="0"/>
              <a:t>隔离室</a:t>
            </a:r>
            <a:endParaRPr lang="zh-CN" altLang="en-US" dirty="0"/>
          </a:p>
        </p:txBody>
      </p:sp>
      <p:sp>
        <p:nvSpPr>
          <p:cNvPr id="70" name="文本框 69"/>
          <p:cNvSpPr txBox="1"/>
          <p:nvPr/>
        </p:nvSpPr>
        <p:spPr>
          <a:xfrm>
            <a:off x="2141442" y="1619898"/>
            <a:ext cx="936104" cy="369332"/>
          </a:xfrm>
          <a:prstGeom prst="rect">
            <a:avLst/>
          </a:prstGeom>
          <a:noFill/>
        </p:spPr>
        <p:txBody>
          <a:bodyPr wrap="square" rtlCol="0">
            <a:spAutoFit/>
          </a:bodyPr>
          <a:lstStyle/>
          <a:p>
            <a:r>
              <a:rPr lang="zh-CN" altLang="en-US" dirty="0"/>
              <a:t>外走廊</a:t>
            </a:r>
            <a:endParaRPr lang="zh-CN" altLang="en-US" dirty="0"/>
          </a:p>
        </p:txBody>
      </p:sp>
      <p:sp>
        <p:nvSpPr>
          <p:cNvPr id="72" name="文本框 71"/>
          <p:cNvSpPr txBox="1"/>
          <p:nvPr/>
        </p:nvSpPr>
        <p:spPr>
          <a:xfrm>
            <a:off x="2195736" y="4542768"/>
            <a:ext cx="936104" cy="369332"/>
          </a:xfrm>
          <a:prstGeom prst="rect">
            <a:avLst/>
          </a:prstGeom>
          <a:noFill/>
        </p:spPr>
        <p:txBody>
          <a:bodyPr wrap="square" rtlCol="0">
            <a:spAutoFit/>
          </a:bodyPr>
          <a:lstStyle/>
          <a:p>
            <a:r>
              <a:rPr lang="zh-CN" altLang="en-US" dirty="0"/>
              <a:t>外走廊</a:t>
            </a:r>
            <a:endParaRPr lang="zh-CN" altLang="en-US" dirty="0"/>
          </a:p>
        </p:txBody>
      </p:sp>
      <p:sp>
        <p:nvSpPr>
          <p:cNvPr id="73" name="文本框 72"/>
          <p:cNvSpPr txBox="1"/>
          <p:nvPr/>
        </p:nvSpPr>
        <p:spPr>
          <a:xfrm>
            <a:off x="4191489" y="3156133"/>
            <a:ext cx="936104" cy="369332"/>
          </a:xfrm>
          <a:prstGeom prst="rect">
            <a:avLst/>
          </a:prstGeom>
          <a:noFill/>
        </p:spPr>
        <p:txBody>
          <a:bodyPr wrap="square" rtlCol="0">
            <a:spAutoFit/>
          </a:bodyPr>
          <a:lstStyle/>
          <a:p>
            <a:r>
              <a:rPr lang="zh-CN" altLang="en-US" dirty="0"/>
              <a:t>入口</a:t>
            </a:r>
            <a:endParaRPr lang="zh-CN" altLang="en-US" dirty="0"/>
          </a:p>
        </p:txBody>
      </p:sp>
      <p:sp>
        <p:nvSpPr>
          <p:cNvPr id="74" name="文本框 73"/>
          <p:cNvSpPr txBox="1"/>
          <p:nvPr/>
        </p:nvSpPr>
        <p:spPr>
          <a:xfrm>
            <a:off x="342148" y="3187052"/>
            <a:ext cx="936104" cy="369332"/>
          </a:xfrm>
          <a:prstGeom prst="rect">
            <a:avLst/>
          </a:prstGeom>
          <a:noFill/>
        </p:spPr>
        <p:txBody>
          <a:bodyPr wrap="square" rtlCol="0">
            <a:spAutoFit/>
          </a:bodyPr>
          <a:lstStyle/>
          <a:p>
            <a:r>
              <a:rPr lang="zh-CN" altLang="en-US" dirty="0"/>
              <a:t>出口</a:t>
            </a:r>
            <a:endParaRPr lang="zh-CN" altLang="en-US" dirty="0"/>
          </a:p>
        </p:txBody>
      </p:sp>
      <p:sp>
        <p:nvSpPr>
          <p:cNvPr id="75" name="文本框 74"/>
          <p:cNvSpPr txBox="1"/>
          <p:nvPr/>
        </p:nvSpPr>
        <p:spPr>
          <a:xfrm>
            <a:off x="459003" y="4579968"/>
            <a:ext cx="936104" cy="369332"/>
          </a:xfrm>
          <a:prstGeom prst="rect">
            <a:avLst/>
          </a:prstGeom>
          <a:noFill/>
        </p:spPr>
        <p:txBody>
          <a:bodyPr wrap="square" rtlCol="0">
            <a:spAutoFit/>
          </a:bodyPr>
          <a:lstStyle/>
          <a:p>
            <a:r>
              <a:rPr lang="zh-CN" altLang="en-US" dirty="0"/>
              <a:t>出口</a:t>
            </a:r>
            <a:endParaRPr lang="zh-CN" altLang="en-US" dirty="0"/>
          </a:p>
        </p:txBody>
      </p:sp>
      <p:sp>
        <p:nvSpPr>
          <p:cNvPr id="76" name="文本框 75"/>
          <p:cNvSpPr txBox="1"/>
          <p:nvPr/>
        </p:nvSpPr>
        <p:spPr>
          <a:xfrm>
            <a:off x="459003" y="1594838"/>
            <a:ext cx="936104" cy="369332"/>
          </a:xfrm>
          <a:prstGeom prst="rect">
            <a:avLst/>
          </a:prstGeom>
          <a:noFill/>
        </p:spPr>
        <p:txBody>
          <a:bodyPr wrap="square" rtlCol="0">
            <a:spAutoFit/>
          </a:bodyPr>
          <a:lstStyle/>
          <a:p>
            <a:r>
              <a:rPr lang="zh-CN" altLang="en-US" dirty="0"/>
              <a:t>出口</a:t>
            </a:r>
            <a:endParaRPr lang="zh-CN" altLang="en-US" dirty="0"/>
          </a:p>
        </p:txBody>
      </p:sp>
      <p:sp>
        <p:nvSpPr>
          <p:cNvPr id="2" name="矩形: 圆角 1"/>
          <p:cNvSpPr/>
          <p:nvPr/>
        </p:nvSpPr>
        <p:spPr>
          <a:xfrm>
            <a:off x="4034157" y="2043914"/>
            <a:ext cx="962837" cy="2498853"/>
          </a:xfrm>
          <a:prstGeom prst="roundRect">
            <a:avLst/>
          </a:prstGeom>
          <a:noFill/>
          <a:ln>
            <a:solidFill>
              <a:srgbClr val="00B05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zh-CN" altLang="en-US" dirty="0"/>
          </a:p>
        </p:txBody>
      </p:sp>
      <p:sp>
        <p:nvSpPr>
          <p:cNvPr id="42" name="矩形: 圆角 41"/>
          <p:cNvSpPr/>
          <p:nvPr/>
        </p:nvSpPr>
        <p:spPr>
          <a:xfrm>
            <a:off x="3145936" y="2043915"/>
            <a:ext cx="860025" cy="2536054"/>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a:p>
        </p:txBody>
      </p:sp>
      <p:sp>
        <p:nvSpPr>
          <p:cNvPr id="43" name="矩形: 圆角 42"/>
          <p:cNvSpPr/>
          <p:nvPr/>
        </p:nvSpPr>
        <p:spPr>
          <a:xfrm>
            <a:off x="390771" y="1594144"/>
            <a:ext cx="2769714" cy="3351601"/>
          </a:xfrm>
          <a:prstGeom prst="roundRect">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a:p>
        </p:txBody>
      </p:sp>
      <p:sp>
        <p:nvSpPr>
          <p:cNvPr id="44" name="矩形: 圆角 43"/>
          <p:cNvSpPr/>
          <p:nvPr/>
        </p:nvSpPr>
        <p:spPr>
          <a:xfrm>
            <a:off x="5397474" y="1530174"/>
            <a:ext cx="1771154" cy="563607"/>
          </a:xfrm>
          <a:prstGeom prst="roundRect">
            <a:avLst/>
          </a:prstGeom>
          <a:noFill/>
          <a:ln>
            <a:solidFill>
              <a:srgbClr val="00B050"/>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zh-CN" altLang="en-US" sz="2800" b="1" dirty="0"/>
              <a:t>清洁区</a:t>
            </a:r>
            <a:endParaRPr lang="zh-CN" altLang="en-US" sz="2800" b="1" dirty="0"/>
          </a:p>
        </p:txBody>
      </p:sp>
      <p:sp>
        <p:nvSpPr>
          <p:cNvPr id="47" name="矩形: 圆角 46"/>
          <p:cNvSpPr/>
          <p:nvPr/>
        </p:nvSpPr>
        <p:spPr>
          <a:xfrm>
            <a:off x="5434966" y="2958117"/>
            <a:ext cx="1722062" cy="505640"/>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r>
              <a:rPr lang="zh-CN" altLang="en-US" sz="2800" b="1" dirty="0"/>
              <a:t>半污染区</a:t>
            </a:r>
            <a:endParaRPr lang="zh-CN" altLang="en-US" sz="2800" b="1" dirty="0"/>
          </a:p>
        </p:txBody>
      </p:sp>
      <p:sp>
        <p:nvSpPr>
          <p:cNvPr id="51" name="矩形: 圆角 50"/>
          <p:cNvSpPr/>
          <p:nvPr/>
        </p:nvSpPr>
        <p:spPr>
          <a:xfrm>
            <a:off x="5420562" y="4144381"/>
            <a:ext cx="1805397" cy="560809"/>
          </a:xfrm>
          <a:prstGeom prst="roundRect">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zh-CN" altLang="en-US" sz="2800" b="1" dirty="0"/>
              <a:t>污染区</a:t>
            </a:r>
            <a:endParaRPr lang="zh-CN" altLang="en-US" sz="2800" b="1" dirty="0"/>
          </a:p>
        </p:txBody>
      </p:sp>
      <p:sp>
        <p:nvSpPr>
          <p:cNvPr id="8" name="文本框 7"/>
          <p:cNvSpPr txBox="1"/>
          <p:nvPr/>
        </p:nvSpPr>
        <p:spPr>
          <a:xfrm>
            <a:off x="5324317" y="2231614"/>
            <a:ext cx="3495006" cy="646331"/>
          </a:xfrm>
          <a:prstGeom prst="rect">
            <a:avLst/>
          </a:prstGeom>
          <a:noFill/>
        </p:spPr>
        <p:txBody>
          <a:bodyPr wrap="square" rtlCol="0">
            <a:spAutoFit/>
          </a:bodyPr>
          <a:lstStyle/>
          <a:p>
            <a:r>
              <a:rPr lang="zh-CN" altLang="en-US" dirty="0"/>
              <a:t>包括办公区、员工休息室、更衣室、防护用品储物间</a:t>
            </a:r>
            <a:endParaRPr lang="zh-CN" altLang="en-US" dirty="0"/>
          </a:p>
        </p:txBody>
      </p:sp>
      <p:sp>
        <p:nvSpPr>
          <p:cNvPr id="52" name="文本框 51"/>
          <p:cNvSpPr txBox="1"/>
          <p:nvPr/>
        </p:nvSpPr>
        <p:spPr>
          <a:xfrm>
            <a:off x="5264561" y="3540644"/>
            <a:ext cx="3495006" cy="369332"/>
          </a:xfrm>
          <a:prstGeom prst="rect">
            <a:avLst/>
          </a:prstGeom>
          <a:noFill/>
        </p:spPr>
        <p:txBody>
          <a:bodyPr wrap="square" rtlCol="0">
            <a:spAutoFit/>
          </a:bodyPr>
          <a:lstStyle/>
          <a:p>
            <a:r>
              <a:rPr lang="zh-CN" altLang="en-US" dirty="0"/>
              <a:t>包括护理员工作区、内走廊</a:t>
            </a:r>
            <a:endParaRPr lang="zh-CN" altLang="en-US" dirty="0"/>
          </a:p>
        </p:txBody>
      </p:sp>
      <p:sp>
        <p:nvSpPr>
          <p:cNvPr id="53" name="文本框 52"/>
          <p:cNvSpPr txBox="1"/>
          <p:nvPr/>
        </p:nvSpPr>
        <p:spPr>
          <a:xfrm>
            <a:off x="5302117" y="4912100"/>
            <a:ext cx="3495006" cy="369332"/>
          </a:xfrm>
          <a:prstGeom prst="rect">
            <a:avLst/>
          </a:prstGeom>
          <a:noFill/>
        </p:spPr>
        <p:txBody>
          <a:bodyPr wrap="square" rtlCol="0">
            <a:spAutoFit/>
          </a:bodyPr>
          <a:lstStyle/>
          <a:p>
            <a:r>
              <a:rPr lang="zh-CN" altLang="en-US" dirty="0"/>
              <a:t>隔离室、污物区、外走廊</a:t>
            </a:r>
            <a:endParaRPr lang="zh-CN" altLang="en-US" dirty="0"/>
          </a:p>
        </p:txBody>
      </p:sp>
      <p:sp>
        <p:nvSpPr>
          <p:cNvPr id="55" name="矩形: 圆角 54"/>
          <p:cNvSpPr/>
          <p:nvPr/>
        </p:nvSpPr>
        <p:spPr>
          <a:xfrm>
            <a:off x="251520" y="5467691"/>
            <a:ext cx="8924227" cy="1275907"/>
          </a:xfrm>
          <a:prstGeom prst="roundRect">
            <a:avLst/>
          </a:prstGeom>
          <a:solidFill>
            <a:schemeClr val="bg1"/>
          </a:soli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zh-CN" altLang="en-US" sz="2800" b="1" dirty="0"/>
              <a:t>各区之间的缓冲区域都要设置洗手设备或快速手消毒剂，有挂隔离衣用的立柜，并有盛放使用过的防护用品的带盖容器，如放隔离衣、口罩、帽子、手套、鞋套等</a:t>
            </a:r>
            <a:endParaRPr lang="zh-CN" altLang="en-US" sz="28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1285852" y="274638"/>
            <a:ext cx="7400948" cy="1143000"/>
          </a:xfrm>
        </p:spPr>
        <p:txBody>
          <a:bodyPr/>
          <a:lstStyle/>
          <a:p>
            <a:r>
              <a:rPr lang="zh-CN" altLang="en-US" dirty="0"/>
              <a:t>人员路线</a:t>
            </a:r>
            <a:endParaRPr lang="zh-CN" altLang="en-US" dirty="0"/>
          </a:p>
        </p:txBody>
      </p:sp>
      <p:grpSp>
        <p:nvGrpSpPr>
          <p:cNvPr id="30" name="组合 29"/>
          <p:cNvGrpSpPr/>
          <p:nvPr/>
        </p:nvGrpSpPr>
        <p:grpSpPr>
          <a:xfrm>
            <a:off x="1115616" y="1700808"/>
            <a:ext cx="4711605" cy="4166836"/>
            <a:chOff x="342148" y="1594144"/>
            <a:chExt cx="4711605" cy="4166836"/>
          </a:xfrm>
        </p:grpSpPr>
        <p:sp>
          <p:nvSpPr>
            <p:cNvPr id="6" name="圆角矩形 8"/>
            <p:cNvSpPr/>
            <p:nvPr/>
          </p:nvSpPr>
          <p:spPr bwMode="auto">
            <a:xfrm>
              <a:off x="342153" y="1594144"/>
              <a:ext cx="4686747" cy="3384376"/>
            </a:xfrm>
            <a:prstGeom prst="roundRect">
              <a:avLst>
                <a:gd name="adj" fmla="val 7635"/>
              </a:avLst>
            </a:prstGeom>
          </p:spPr>
          <p:style>
            <a:lnRef idx="2">
              <a:schemeClr val="accent2"/>
            </a:lnRef>
            <a:fillRef idx="1">
              <a:schemeClr val="lt1"/>
            </a:fillRef>
            <a:effectRef idx="0">
              <a:schemeClr val="accent2"/>
            </a:effectRef>
            <a:fontRef idx="minor">
              <a:schemeClr val="dk1"/>
            </a:fontRef>
          </p:style>
          <p:txBody>
            <a:bodyPr anchor="ctr"/>
            <a:lstStyle/>
            <a:p>
              <a:pPr algn="ctr"/>
              <a:endParaRPr lang="zh-CN" altLang="en-US" sz="2800" b="1" dirty="0"/>
            </a:p>
            <a:p>
              <a:pPr algn="ctr"/>
              <a:endParaRPr lang="zh-CN" altLang="en-US" sz="2800" b="1" dirty="0"/>
            </a:p>
            <a:p>
              <a:pPr algn="ctr"/>
              <a:endParaRPr lang="zh-CN" altLang="en-US" sz="2800" b="1" dirty="0"/>
            </a:p>
            <a:p>
              <a:pPr algn="ctr"/>
              <a:endParaRPr lang="zh-CN" altLang="en-US" sz="2800" b="1" dirty="0"/>
            </a:p>
            <a:p>
              <a:pPr algn="ctr"/>
              <a:endParaRPr lang="zh-CN" altLang="en-US" sz="2800" b="1" dirty="0"/>
            </a:p>
            <a:p>
              <a:pPr algn="ctr"/>
              <a:endParaRPr lang="zh-CN" altLang="en-US" sz="2800" b="1" dirty="0"/>
            </a:p>
            <a:p>
              <a:pPr algn="ctr"/>
              <a:endParaRPr lang="zh-CN" altLang="en-US" sz="2800" b="1" dirty="0"/>
            </a:p>
            <a:p>
              <a:pPr algn="ctr"/>
              <a:endParaRPr lang="zh-CN" altLang="en-US" sz="2800" b="1" dirty="0">
                <a:sym typeface="+mn-ea"/>
              </a:endParaRPr>
            </a:p>
            <a:p>
              <a:pPr algn="ctr"/>
              <a:endParaRPr lang="zh-CN" altLang="en-US" sz="2800" b="1" dirty="0">
                <a:sym typeface="+mn-ea"/>
              </a:endParaRPr>
            </a:p>
            <a:p>
              <a:pPr algn="ctr"/>
              <a:endParaRPr lang="zh-CN" altLang="en-US" sz="2800" b="1" dirty="0">
                <a:sym typeface="+mn-ea"/>
              </a:endParaRPr>
            </a:p>
            <a:p>
              <a:pPr algn="ctr"/>
              <a:endParaRPr lang="en-US" altLang="zh-CN" sz="2800" b="1" dirty="0">
                <a:sym typeface="+mn-ea"/>
              </a:endParaRPr>
            </a:p>
            <a:p>
              <a:endParaRPr lang="en-US" altLang="zh-CN" sz="2800" b="1" dirty="0"/>
            </a:p>
            <a:p>
              <a:endParaRPr lang="en-US" altLang="zh-CN" sz="2800" b="1" dirty="0"/>
            </a:p>
            <a:p>
              <a:endParaRPr lang="en-US" altLang="zh-CN" sz="2800" b="1" dirty="0"/>
            </a:p>
            <a:p>
              <a:endParaRPr lang="en-US" altLang="zh-CN" sz="2800" b="1" dirty="0"/>
            </a:p>
            <a:p>
              <a:endParaRPr lang="en-US" altLang="zh-CN" sz="2800" b="1" dirty="0"/>
            </a:p>
            <a:p>
              <a:endParaRPr lang="en-US" altLang="zh-CN" sz="2800" b="1" dirty="0"/>
            </a:p>
            <a:p>
              <a:endParaRPr lang="en-US" altLang="zh-CN" sz="2800" b="1" dirty="0">
                <a:solidFill>
                  <a:srgbClr val="FF0000"/>
                </a:solidFill>
              </a:endParaRPr>
            </a:p>
            <a:p>
              <a:endParaRPr lang="en-US" altLang="zh-CN" sz="2800" b="1" dirty="0">
                <a:solidFill>
                  <a:srgbClr val="FF0000"/>
                </a:solidFill>
              </a:endParaRPr>
            </a:p>
            <a:p>
              <a:endParaRPr lang="en-US" altLang="zh-CN" sz="2800" b="1" dirty="0">
                <a:solidFill>
                  <a:srgbClr val="FF0000"/>
                </a:solidFill>
              </a:endParaRPr>
            </a:p>
            <a:p>
              <a:endParaRPr lang="en-US" altLang="zh-CN" sz="2800" b="1" dirty="0">
                <a:solidFill>
                  <a:srgbClr val="FF0000"/>
                </a:solidFill>
              </a:endParaRPr>
            </a:p>
            <a:p>
              <a:endParaRPr lang="zh-CN" altLang="en-US" sz="2800" b="1" dirty="0">
                <a:solidFill>
                  <a:srgbClr val="FF0000"/>
                </a:solidFill>
              </a:endParaRPr>
            </a:p>
          </p:txBody>
        </p:sp>
        <p:cxnSp>
          <p:nvCxnSpPr>
            <p:cNvPr id="25" name="直接连接符 24"/>
            <p:cNvCxnSpPr/>
            <p:nvPr/>
          </p:nvCxnSpPr>
          <p:spPr>
            <a:xfrm>
              <a:off x="395537" y="3068960"/>
              <a:ext cx="4608512"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27" name="直接连接符 26"/>
            <p:cNvCxnSpPr/>
            <p:nvPr/>
          </p:nvCxnSpPr>
          <p:spPr>
            <a:xfrm>
              <a:off x="395537" y="3645024"/>
              <a:ext cx="4658216"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29" name="直接连接符 28"/>
            <p:cNvCxnSpPr/>
            <p:nvPr/>
          </p:nvCxnSpPr>
          <p:spPr>
            <a:xfrm>
              <a:off x="3131840" y="2064436"/>
              <a:ext cx="0" cy="1004524"/>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a:off x="2195736" y="2064436"/>
              <a:ext cx="0" cy="1004524"/>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a:off x="1278252" y="2105203"/>
              <a:ext cx="0" cy="1004524"/>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3203848" y="3645024"/>
              <a:ext cx="0" cy="81169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2199184" y="3697430"/>
              <a:ext cx="0" cy="81169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a:off x="1187624" y="3697430"/>
              <a:ext cx="0" cy="811690"/>
            </a:xfrm>
            <a:prstGeom prst="line">
              <a:avLst/>
            </a:prstGeom>
          </p:spPr>
          <p:style>
            <a:lnRef idx="1">
              <a:schemeClr val="accent1"/>
            </a:lnRef>
            <a:fillRef idx="0">
              <a:schemeClr val="accent1"/>
            </a:fillRef>
            <a:effectRef idx="0">
              <a:schemeClr val="accent1"/>
            </a:effectRef>
            <a:fontRef idx="minor">
              <a:schemeClr val="tx1"/>
            </a:fontRef>
          </p:style>
        </p:cxnSp>
        <p:sp>
          <p:nvSpPr>
            <p:cNvPr id="37" name="文本框 36"/>
            <p:cNvSpPr txBox="1"/>
            <p:nvPr/>
          </p:nvSpPr>
          <p:spPr>
            <a:xfrm>
              <a:off x="3995936" y="2733806"/>
              <a:ext cx="936104" cy="369332"/>
            </a:xfrm>
            <a:prstGeom prst="rect">
              <a:avLst/>
            </a:prstGeom>
            <a:noFill/>
          </p:spPr>
          <p:txBody>
            <a:bodyPr wrap="square" rtlCol="0">
              <a:spAutoFit/>
            </a:bodyPr>
            <a:lstStyle/>
            <a:p>
              <a:r>
                <a:rPr lang="zh-CN" altLang="en-US" dirty="0"/>
                <a:t>更衣室</a:t>
              </a:r>
              <a:endParaRPr lang="zh-CN" altLang="en-US" dirty="0"/>
            </a:p>
          </p:txBody>
        </p:sp>
        <p:cxnSp>
          <p:nvCxnSpPr>
            <p:cNvPr id="40" name="直接连接符 39"/>
            <p:cNvCxnSpPr/>
            <p:nvPr/>
          </p:nvCxnSpPr>
          <p:spPr>
            <a:xfrm>
              <a:off x="4067944" y="2064436"/>
              <a:ext cx="0" cy="1028797"/>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a:off x="395537" y="2043914"/>
              <a:ext cx="4658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a:off x="395537" y="4509120"/>
              <a:ext cx="4658216" cy="0"/>
            </a:xfrm>
            <a:prstGeom prst="line">
              <a:avLst/>
            </a:prstGeom>
          </p:spPr>
          <p:style>
            <a:lnRef idx="1">
              <a:schemeClr val="accent1"/>
            </a:lnRef>
            <a:fillRef idx="0">
              <a:schemeClr val="accent1"/>
            </a:fillRef>
            <a:effectRef idx="0">
              <a:schemeClr val="accent1"/>
            </a:effectRef>
            <a:fontRef idx="minor">
              <a:schemeClr val="tx1"/>
            </a:fontRef>
          </p:style>
        </p:cxnSp>
        <p:sp>
          <p:nvSpPr>
            <p:cNvPr id="50" name="文本框 49"/>
            <p:cNvSpPr txBox="1"/>
            <p:nvPr/>
          </p:nvSpPr>
          <p:spPr>
            <a:xfrm>
              <a:off x="3962888" y="2093781"/>
              <a:ext cx="1066013" cy="646331"/>
            </a:xfrm>
            <a:prstGeom prst="rect">
              <a:avLst/>
            </a:prstGeom>
            <a:noFill/>
          </p:spPr>
          <p:txBody>
            <a:bodyPr wrap="square" rtlCol="0">
              <a:spAutoFit/>
            </a:bodyPr>
            <a:lstStyle/>
            <a:p>
              <a:r>
                <a:rPr lang="zh-CN" altLang="en-US" dirty="0"/>
                <a:t>员工休息室</a:t>
              </a:r>
              <a:endParaRPr lang="zh-CN" altLang="en-US" dirty="0"/>
            </a:p>
          </p:txBody>
        </p:sp>
        <p:sp>
          <p:nvSpPr>
            <p:cNvPr id="54" name="文本框 53"/>
            <p:cNvSpPr txBox="1"/>
            <p:nvPr/>
          </p:nvSpPr>
          <p:spPr>
            <a:xfrm>
              <a:off x="4097562" y="3664834"/>
              <a:ext cx="936104" cy="923330"/>
            </a:xfrm>
            <a:prstGeom prst="rect">
              <a:avLst/>
            </a:prstGeom>
            <a:noFill/>
          </p:spPr>
          <p:txBody>
            <a:bodyPr wrap="square" rtlCol="0">
              <a:spAutoFit/>
            </a:bodyPr>
            <a:lstStyle/>
            <a:p>
              <a:r>
                <a:rPr lang="zh-CN" altLang="en-US" dirty="0"/>
                <a:t>防护用品储物间</a:t>
              </a:r>
              <a:endParaRPr lang="zh-CN" altLang="en-US" dirty="0"/>
            </a:p>
          </p:txBody>
        </p:sp>
        <p:cxnSp>
          <p:nvCxnSpPr>
            <p:cNvPr id="56" name="直接连接符 55"/>
            <p:cNvCxnSpPr/>
            <p:nvPr/>
          </p:nvCxnSpPr>
          <p:spPr>
            <a:xfrm>
              <a:off x="4132899" y="3645024"/>
              <a:ext cx="0" cy="864096"/>
            </a:xfrm>
            <a:prstGeom prst="line">
              <a:avLst/>
            </a:prstGeom>
          </p:spPr>
          <p:style>
            <a:lnRef idx="1">
              <a:schemeClr val="accent1"/>
            </a:lnRef>
            <a:fillRef idx="0">
              <a:schemeClr val="accent1"/>
            </a:fillRef>
            <a:effectRef idx="0">
              <a:schemeClr val="accent1"/>
            </a:effectRef>
            <a:fontRef idx="minor">
              <a:schemeClr val="tx1"/>
            </a:fontRef>
          </p:style>
        </p:cxnSp>
        <p:sp>
          <p:nvSpPr>
            <p:cNvPr id="59" name="文本框 58"/>
            <p:cNvSpPr txBox="1"/>
            <p:nvPr/>
          </p:nvSpPr>
          <p:spPr>
            <a:xfrm>
              <a:off x="3196795" y="2150191"/>
              <a:ext cx="936104" cy="646331"/>
            </a:xfrm>
            <a:prstGeom prst="rect">
              <a:avLst/>
            </a:prstGeom>
            <a:noFill/>
          </p:spPr>
          <p:txBody>
            <a:bodyPr wrap="square" rtlCol="0">
              <a:spAutoFit/>
            </a:bodyPr>
            <a:lstStyle/>
            <a:p>
              <a:r>
                <a:rPr lang="zh-CN" altLang="en-US" dirty="0"/>
                <a:t>护理员工作区</a:t>
              </a:r>
              <a:endParaRPr lang="zh-CN" altLang="en-US" dirty="0"/>
            </a:p>
          </p:txBody>
        </p:sp>
        <p:sp>
          <p:nvSpPr>
            <p:cNvPr id="62" name="文本框 61"/>
            <p:cNvSpPr txBox="1"/>
            <p:nvPr/>
          </p:nvSpPr>
          <p:spPr>
            <a:xfrm>
              <a:off x="2274640" y="3857758"/>
              <a:ext cx="936104" cy="369332"/>
            </a:xfrm>
            <a:prstGeom prst="rect">
              <a:avLst/>
            </a:prstGeom>
            <a:noFill/>
          </p:spPr>
          <p:txBody>
            <a:bodyPr wrap="square" rtlCol="0">
              <a:spAutoFit/>
            </a:bodyPr>
            <a:lstStyle/>
            <a:p>
              <a:r>
                <a:rPr lang="zh-CN" altLang="en-US" dirty="0"/>
                <a:t>隔离室</a:t>
              </a:r>
              <a:endParaRPr lang="zh-CN" altLang="en-US" dirty="0"/>
            </a:p>
          </p:txBody>
        </p:sp>
        <p:sp>
          <p:nvSpPr>
            <p:cNvPr id="63" name="文本框 62"/>
            <p:cNvSpPr txBox="1"/>
            <p:nvPr/>
          </p:nvSpPr>
          <p:spPr>
            <a:xfrm>
              <a:off x="382452" y="2261924"/>
              <a:ext cx="936104" cy="369332"/>
            </a:xfrm>
            <a:prstGeom prst="rect">
              <a:avLst/>
            </a:prstGeom>
            <a:noFill/>
          </p:spPr>
          <p:txBody>
            <a:bodyPr wrap="square" rtlCol="0">
              <a:spAutoFit/>
            </a:bodyPr>
            <a:lstStyle/>
            <a:p>
              <a:r>
                <a:rPr lang="zh-CN" altLang="en-US" dirty="0"/>
                <a:t>电梯</a:t>
              </a:r>
              <a:endParaRPr lang="zh-CN" altLang="en-US" dirty="0"/>
            </a:p>
          </p:txBody>
        </p:sp>
        <p:sp>
          <p:nvSpPr>
            <p:cNvPr id="64" name="文本框 63"/>
            <p:cNvSpPr txBox="1"/>
            <p:nvPr/>
          </p:nvSpPr>
          <p:spPr>
            <a:xfrm>
              <a:off x="1318556" y="3802511"/>
              <a:ext cx="936104" cy="369332"/>
            </a:xfrm>
            <a:prstGeom prst="rect">
              <a:avLst/>
            </a:prstGeom>
            <a:noFill/>
          </p:spPr>
          <p:txBody>
            <a:bodyPr wrap="square" rtlCol="0">
              <a:spAutoFit/>
            </a:bodyPr>
            <a:lstStyle/>
            <a:p>
              <a:r>
                <a:rPr lang="zh-CN" altLang="en-US" dirty="0"/>
                <a:t>隔离室</a:t>
              </a:r>
              <a:endParaRPr lang="zh-CN" altLang="en-US" dirty="0"/>
            </a:p>
          </p:txBody>
        </p:sp>
        <p:sp>
          <p:nvSpPr>
            <p:cNvPr id="65" name="文本框 64"/>
            <p:cNvSpPr txBox="1"/>
            <p:nvPr/>
          </p:nvSpPr>
          <p:spPr>
            <a:xfrm>
              <a:off x="381863" y="4119979"/>
              <a:ext cx="936104" cy="369332"/>
            </a:xfrm>
            <a:prstGeom prst="rect">
              <a:avLst/>
            </a:prstGeom>
            <a:noFill/>
          </p:spPr>
          <p:txBody>
            <a:bodyPr wrap="square" rtlCol="0">
              <a:spAutoFit/>
            </a:bodyPr>
            <a:lstStyle/>
            <a:p>
              <a:r>
                <a:rPr lang="zh-CN" altLang="en-US" dirty="0"/>
                <a:t>洗衣房</a:t>
              </a:r>
              <a:endParaRPr lang="zh-CN" altLang="en-US" dirty="0"/>
            </a:p>
          </p:txBody>
        </p:sp>
        <p:sp>
          <p:nvSpPr>
            <p:cNvPr id="66" name="文本框 65"/>
            <p:cNvSpPr txBox="1"/>
            <p:nvPr/>
          </p:nvSpPr>
          <p:spPr>
            <a:xfrm>
              <a:off x="342148" y="3715873"/>
              <a:ext cx="936104" cy="369332"/>
            </a:xfrm>
            <a:prstGeom prst="rect">
              <a:avLst/>
            </a:prstGeom>
            <a:noFill/>
          </p:spPr>
          <p:txBody>
            <a:bodyPr wrap="square" rtlCol="0">
              <a:spAutoFit/>
            </a:bodyPr>
            <a:lstStyle/>
            <a:p>
              <a:r>
                <a:rPr lang="zh-CN" altLang="en-US" dirty="0"/>
                <a:t>污物区</a:t>
              </a:r>
              <a:endParaRPr lang="zh-CN" altLang="en-US" dirty="0"/>
            </a:p>
          </p:txBody>
        </p:sp>
        <p:sp>
          <p:nvSpPr>
            <p:cNvPr id="67" name="文本框 66"/>
            <p:cNvSpPr txBox="1"/>
            <p:nvPr/>
          </p:nvSpPr>
          <p:spPr>
            <a:xfrm>
              <a:off x="3252085" y="3746871"/>
              <a:ext cx="936104" cy="646331"/>
            </a:xfrm>
            <a:prstGeom prst="rect">
              <a:avLst/>
            </a:prstGeom>
            <a:noFill/>
          </p:spPr>
          <p:txBody>
            <a:bodyPr wrap="square" rtlCol="0">
              <a:spAutoFit/>
            </a:bodyPr>
            <a:lstStyle/>
            <a:p>
              <a:r>
                <a:rPr lang="zh-CN" altLang="en-US" dirty="0"/>
                <a:t>护理员工作区</a:t>
              </a:r>
              <a:endParaRPr lang="zh-CN" altLang="en-US" dirty="0"/>
            </a:p>
          </p:txBody>
        </p:sp>
        <p:sp>
          <p:nvSpPr>
            <p:cNvPr id="68" name="文本框 67"/>
            <p:cNvSpPr txBox="1"/>
            <p:nvPr/>
          </p:nvSpPr>
          <p:spPr>
            <a:xfrm>
              <a:off x="2147854" y="2271111"/>
              <a:ext cx="936104" cy="369332"/>
            </a:xfrm>
            <a:prstGeom prst="rect">
              <a:avLst/>
            </a:prstGeom>
            <a:noFill/>
          </p:spPr>
          <p:txBody>
            <a:bodyPr wrap="square" rtlCol="0">
              <a:spAutoFit/>
            </a:bodyPr>
            <a:lstStyle/>
            <a:p>
              <a:r>
                <a:rPr lang="zh-CN" altLang="en-US" dirty="0"/>
                <a:t>隔离室</a:t>
              </a:r>
              <a:endParaRPr lang="zh-CN" altLang="en-US" dirty="0"/>
            </a:p>
          </p:txBody>
        </p:sp>
        <p:sp>
          <p:nvSpPr>
            <p:cNvPr id="69" name="文本框 68"/>
            <p:cNvSpPr txBox="1"/>
            <p:nvPr/>
          </p:nvSpPr>
          <p:spPr>
            <a:xfrm>
              <a:off x="1273733" y="2289925"/>
              <a:ext cx="936104" cy="369332"/>
            </a:xfrm>
            <a:prstGeom prst="rect">
              <a:avLst/>
            </a:prstGeom>
            <a:noFill/>
          </p:spPr>
          <p:txBody>
            <a:bodyPr wrap="square" rtlCol="0">
              <a:spAutoFit/>
            </a:bodyPr>
            <a:lstStyle/>
            <a:p>
              <a:r>
                <a:rPr lang="zh-CN" altLang="en-US" dirty="0"/>
                <a:t>隔离室</a:t>
              </a:r>
              <a:endParaRPr lang="zh-CN" altLang="en-US" dirty="0"/>
            </a:p>
          </p:txBody>
        </p:sp>
        <p:sp>
          <p:nvSpPr>
            <p:cNvPr id="70" name="文本框 69"/>
            <p:cNvSpPr txBox="1"/>
            <p:nvPr/>
          </p:nvSpPr>
          <p:spPr>
            <a:xfrm>
              <a:off x="3226033" y="1636005"/>
              <a:ext cx="1087174" cy="369332"/>
            </a:xfrm>
            <a:prstGeom prst="rect">
              <a:avLst/>
            </a:prstGeom>
            <a:noFill/>
          </p:spPr>
          <p:txBody>
            <a:bodyPr wrap="square" rtlCol="0">
              <a:spAutoFit/>
            </a:bodyPr>
            <a:lstStyle/>
            <a:p>
              <a:r>
                <a:rPr lang="zh-CN" altLang="en-US" dirty="0"/>
                <a:t>外走廊</a:t>
              </a:r>
              <a:endParaRPr lang="zh-CN" altLang="en-US" dirty="0"/>
            </a:p>
          </p:txBody>
        </p:sp>
        <p:sp>
          <p:nvSpPr>
            <p:cNvPr id="72" name="文本框 71"/>
            <p:cNvSpPr txBox="1"/>
            <p:nvPr/>
          </p:nvSpPr>
          <p:spPr>
            <a:xfrm>
              <a:off x="3327825" y="4583406"/>
              <a:ext cx="936104" cy="369332"/>
            </a:xfrm>
            <a:prstGeom prst="rect">
              <a:avLst/>
            </a:prstGeom>
            <a:noFill/>
          </p:spPr>
          <p:txBody>
            <a:bodyPr wrap="square" rtlCol="0">
              <a:spAutoFit/>
            </a:bodyPr>
            <a:lstStyle/>
            <a:p>
              <a:r>
                <a:rPr lang="zh-CN" altLang="en-US" dirty="0"/>
                <a:t>外走廊</a:t>
              </a:r>
              <a:endParaRPr lang="zh-CN" altLang="en-US" dirty="0"/>
            </a:p>
          </p:txBody>
        </p:sp>
        <p:sp>
          <p:nvSpPr>
            <p:cNvPr id="75" name="文本框 74"/>
            <p:cNvSpPr txBox="1"/>
            <p:nvPr/>
          </p:nvSpPr>
          <p:spPr>
            <a:xfrm>
              <a:off x="459003" y="4579968"/>
              <a:ext cx="936104" cy="369332"/>
            </a:xfrm>
            <a:prstGeom prst="rect">
              <a:avLst/>
            </a:prstGeom>
            <a:noFill/>
          </p:spPr>
          <p:txBody>
            <a:bodyPr wrap="square" rtlCol="0">
              <a:spAutoFit/>
            </a:bodyPr>
            <a:lstStyle/>
            <a:p>
              <a:r>
                <a:rPr lang="zh-CN" altLang="en-US" dirty="0"/>
                <a:t>出口</a:t>
              </a:r>
              <a:endParaRPr lang="zh-CN" altLang="en-US" dirty="0"/>
            </a:p>
          </p:txBody>
        </p:sp>
        <p:sp>
          <p:nvSpPr>
            <p:cNvPr id="76" name="文本框 75"/>
            <p:cNvSpPr txBox="1"/>
            <p:nvPr/>
          </p:nvSpPr>
          <p:spPr>
            <a:xfrm>
              <a:off x="459003" y="1594838"/>
              <a:ext cx="936104" cy="369332"/>
            </a:xfrm>
            <a:prstGeom prst="rect">
              <a:avLst/>
            </a:prstGeom>
            <a:noFill/>
          </p:spPr>
          <p:txBody>
            <a:bodyPr wrap="square" rtlCol="0">
              <a:spAutoFit/>
            </a:bodyPr>
            <a:lstStyle/>
            <a:p>
              <a:r>
                <a:rPr lang="zh-CN" altLang="en-US" dirty="0"/>
                <a:t>出口</a:t>
              </a:r>
              <a:endParaRPr lang="zh-CN" altLang="en-US" dirty="0"/>
            </a:p>
          </p:txBody>
        </p:sp>
        <p:sp>
          <p:nvSpPr>
            <p:cNvPr id="84" name="文本框 83"/>
            <p:cNvSpPr txBox="1"/>
            <p:nvPr/>
          </p:nvSpPr>
          <p:spPr>
            <a:xfrm>
              <a:off x="1538144" y="5053094"/>
              <a:ext cx="2181993" cy="707886"/>
            </a:xfrm>
            <a:prstGeom prst="rect">
              <a:avLst/>
            </a:prstGeom>
            <a:noFill/>
          </p:spPr>
          <p:txBody>
            <a:bodyPr wrap="square" rtlCol="0">
              <a:spAutoFit/>
            </a:bodyPr>
            <a:lstStyle/>
            <a:p>
              <a:r>
                <a:rPr lang="zh-CN" altLang="en-US" sz="4000" dirty="0"/>
                <a:t>隔离区</a:t>
              </a:r>
              <a:endParaRPr lang="zh-CN" altLang="en-US" sz="4000" dirty="0"/>
            </a:p>
          </p:txBody>
        </p:sp>
        <p:cxnSp>
          <p:nvCxnSpPr>
            <p:cNvPr id="43" name="直接箭头连接符 42"/>
            <p:cNvCxnSpPr/>
            <p:nvPr/>
          </p:nvCxnSpPr>
          <p:spPr>
            <a:xfrm>
              <a:off x="3563888" y="2501010"/>
              <a:ext cx="0" cy="1565682"/>
            </a:xfrm>
            <a:prstGeom prst="straightConnector1">
              <a:avLst/>
            </a:prstGeom>
            <a:ln>
              <a:prstDash val="sysDash"/>
              <a:headEnd type="triangle" w="med" len="med"/>
              <a:tailEnd type="triangle" w="med" len="med"/>
            </a:ln>
          </p:spPr>
          <p:style>
            <a:lnRef idx="2">
              <a:schemeClr val="accent6"/>
            </a:lnRef>
            <a:fillRef idx="0">
              <a:schemeClr val="accent6"/>
            </a:fillRef>
            <a:effectRef idx="1">
              <a:schemeClr val="accent6"/>
            </a:effectRef>
            <a:fontRef idx="minor">
              <a:schemeClr val="tx1"/>
            </a:fontRef>
          </p:style>
        </p:cxnSp>
        <p:cxnSp>
          <p:nvCxnSpPr>
            <p:cNvPr id="44" name="直接箭头连接符 43"/>
            <p:cNvCxnSpPr/>
            <p:nvPr/>
          </p:nvCxnSpPr>
          <p:spPr>
            <a:xfrm>
              <a:off x="2663788" y="2606161"/>
              <a:ext cx="0" cy="1565682"/>
            </a:xfrm>
            <a:prstGeom prst="straightConnector1">
              <a:avLst/>
            </a:prstGeom>
            <a:ln>
              <a:prstDash val="sysDash"/>
              <a:headEnd type="triangle" w="med" len="med"/>
              <a:tailEnd type="triangle" w="med" len="med"/>
            </a:ln>
          </p:spPr>
          <p:style>
            <a:lnRef idx="2">
              <a:schemeClr val="accent6"/>
            </a:lnRef>
            <a:fillRef idx="0">
              <a:schemeClr val="accent6"/>
            </a:fillRef>
            <a:effectRef idx="1">
              <a:schemeClr val="accent6"/>
            </a:effectRef>
            <a:fontRef idx="minor">
              <a:schemeClr val="tx1"/>
            </a:fontRef>
          </p:style>
        </p:cxnSp>
        <p:cxnSp>
          <p:nvCxnSpPr>
            <p:cNvPr id="47" name="直接箭头连接符 46"/>
            <p:cNvCxnSpPr/>
            <p:nvPr/>
          </p:nvCxnSpPr>
          <p:spPr>
            <a:xfrm>
              <a:off x="4473302" y="2519523"/>
              <a:ext cx="0" cy="1565682"/>
            </a:xfrm>
            <a:prstGeom prst="straightConnector1">
              <a:avLst/>
            </a:prstGeom>
            <a:ln>
              <a:prstDash val="sysDash"/>
              <a:headEnd type="triangle" w="med" len="med"/>
              <a:tailEnd type="triangle" w="med" len="med"/>
            </a:ln>
          </p:spPr>
          <p:style>
            <a:lnRef idx="2">
              <a:schemeClr val="accent6"/>
            </a:lnRef>
            <a:fillRef idx="0">
              <a:schemeClr val="accent6"/>
            </a:fillRef>
            <a:effectRef idx="1">
              <a:schemeClr val="accent6"/>
            </a:effectRef>
            <a:fontRef idx="minor">
              <a:schemeClr val="tx1"/>
            </a:fontRef>
          </p:style>
        </p:cxnSp>
        <p:cxnSp>
          <p:nvCxnSpPr>
            <p:cNvPr id="48" name="直接箭头连接符 47"/>
            <p:cNvCxnSpPr/>
            <p:nvPr/>
          </p:nvCxnSpPr>
          <p:spPr>
            <a:xfrm>
              <a:off x="1786608" y="2606161"/>
              <a:ext cx="0" cy="1565682"/>
            </a:xfrm>
            <a:prstGeom prst="straightConnector1">
              <a:avLst/>
            </a:prstGeom>
            <a:ln>
              <a:prstDash val="sysDash"/>
              <a:headEnd type="triangle" w="med" len="med"/>
              <a:tailEnd type="triangle" w="med" len="med"/>
            </a:ln>
          </p:spPr>
          <p:style>
            <a:lnRef idx="2">
              <a:schemeClr val="accent6"/>
            </a:lnRef>
            <a:fillRef idx="0">
              <a:schemeClr val="accent6"/>
            </a:fillRef>
            <a:effectRef idx="1">
              <a:schemeClr val="accent6"/>
            </a:effectRef>
            <a:fontRef idx="minor">
              <a:schemeClr val="tx1"/>
            </a:fontRef>
          </p:style>
        </p:cxnSp>
        <p:cxnSp>
          <p:nvCxnSpPr>
            <p:cNvPr id="49" name="直接箭头连接符 48"/>
            <p:cNvCxnSpPr/>
            <p:nvPr/>
          </p:nvCxnSpPr>
          <p:spPr>
            <a:xfrm flipH="1">
              <a:off x="395537" y="3380938"/>
              <a:ext cx="4658216" cy="0"/>
            </a:xfrm>
            <a:prstGeom prst="straightConnector1">
              <a:avLst/>
            </a:prstGeom>
            <a:ln>
              <a:prstDash val="sysDash"/>
              <a:headEnd type="triangle" w="med" len="med"/>
              <a:tailEnd type="triangle" w="med" len="med"/>
            </a:ln>
          </p:spPr>
          <p:style>
            <a:lnRef idx="2">
              <a:schemeClr val="accent6"/>
            </a:lnRef>
            <a:fillRef idx="0">
              <a:schemeClr val="accent6"/>
            </a:fillRef>
            <a:effectRef idx="1">
              <a:schemeClr val="accent6"/>
            </a:effectRef>
            <a:fontRef idx="minor">
              <a:schemeClr val="tx1"/>
            </a:fontRef>
          </p:style>
        </p:cxnSp>
        <p:cxnSp>
          <p:nvCxnSpPr>
            <p:cNvPr id="51" name="直接箭头连接符 50"/>
            <p:cNvCxnSpPr/>
            <p:nvPr/>
          </p:nvCxnSpPr>
          <p:spPr>
            <a:xfrm>
              <a:off x="769896" y="2567712"/>
              <a:ext cx="17631" cy="1576008"/>
            </a:xfrm>
            <a:prstGeom prst="straightConnector1">
              <a:avLst/>
            </a:prstGeom>
            <a:ln>
              <a:prstDash val="sysDash"/>
              <a:headEnd type="triangle" w="med" len="med"/>
              <a:tailEnd type="triangle" w="med" len="med"/>
            </a:ln>
          </p:spPr>
          <p:style>
            <a:lnRef idx="2">
              <a:schemeClr val="accent6"/>
            </a:lnRef>
            <a:fillRef idx="0">
              <a:schemeClr val="accent6"/>
            </a:fillRef>
            <a:effectRef idx="1">
              <a:schemeClr val="accent6"/>
            </a:effectRef>
            <a:fontRef idx="minor">
              <a:schemeClr val="tx1"/>
            </a:fontRef>
          </p:style>
        </p:cxnSp>
        <p:cxnSp>
          <p:nvCxnSpPr>
            <p:cNvPr id="14" name="直接箭头连接符 13"/>
            <p:cNvCxnSpPr/>
            <p:nvPr/>
          </p:nvCxnSpPr>
          <p:spPr>
            <a:xfrm flipV="1">
              <a:off x="1706801" y="1804564"/>
              <a:ext cx="24745" cy="450955"/>
            </a:xfrm>
            <a:prstGeom prst="straightConnector1">
              <a:avLst/>
            </a:prstGeom>
            <a:ln>
              <a:prstDash val="sysDot"/>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55" name="直接箭头连接符 54"/>
            <p:cNvCxnSpPr/>
            <p:nvPr/>
          </p:nvCxnSpPr>
          <p:spPr>
            <a:xfrm flipV="1">
              <a:off x="2569991" y="1793343"/>
              <a:ext cx="24745" cy="450955"/>
            </a:xfrm>
            <a:prstGeom prst="straightConnector1">
              <a:avLst/>
            </a:prstGeom>
            <a:ln>
              <a:prstDash val="sysDot"/>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57" name="直接箭头连接符 56"/>
            <p:cNvCxnSpPr/>
            <p:nvPr/>
          </p:nvCxnSpPr>
          <p:spPr>
            <a:xfrm flipV="1">
              <a:off x="1799001" y="4273168"/>
              <a:ext cx="24745" cy="450955"/>
            </a:xfrm>
            <a:prstGeom prst="straightConnector1">
              <a:avLst/>
            </a:prstGeom>
            <a:ln>
              <a:prstDash val="sysDot"/>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58" name="直接箭头连接符 57"/>
            <p:cNvCxnSpPr/>
            <p:nvPr/>
          </p:nvCxnSpPr>
          <p:spPr>
            <a:xfrm flipV="1">
              <a:off x="2673153" y="4324459"/>
              <a:ext cx="24745" cy="450955"/>
            </a:xfrm>
            <a:prstGeom prst="straightConnector1">
              <a:avLst/>
            </a:prstGeom>
            <a:ln>
              <a:prstDash val="sysDot"/>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60" name="直接箭头连接符 59"/>
            <p:cNvCxnSpPr/>
            <p:nvPr/>
          </p:nvCxnSpPr>
          <p:spPr>
            <a:xfrm flipV="1">
              <a:off x="770697" y="1813680"/>
              <a:ext cx="24745" cy="450955"/>
            </a:xfrm>
            <a:prstGeom prst="straightConnector1">
              <a:avLst/>
            </a:prstGeom>
            <a:ln>
              <a:prstDash val="sysDot"/>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71" name="直接箭头连接符 70"/>
            <p:cNvCxnSpPr/>
            <p:nvPr/>
          </p:nvCxnSpPr>
          <p:spPr>
            <a:xfrm>
              <a:off x="459003" y="1808424"/>
              <a:ext cx="2123360" cy="0"/>
            </a:xfrm>
            <a:prstGeom prst="straightConnector1">
              <a:avLst/>
            </a:prstGeom>
            <a:ln>
              <a:prstDash val="sysDot"/>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77" name="直接箭头连接符 76"/>
            <p:cNvCxnSpPr/>
            <p:nvPr/>
          </p:nvCxnSpPr>
          <p:spPr>
            <a:xfrm>
              <a:off x="619332" y="4775414"/>
              <a:ext cx="2123360" cy="0"/>
            </a:xfrm>
            <a:prstGeom prst="straightConnector1">
              <a:avLst/>
            </a:prstGeom>
            <a:ln>
              <a:prstDash val="sysDot"/>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grpSp>
      <p:cxnSp>
        <p:nvCxnSpPr>
          <p:cNvPr id="78" name="直接箭头连接符 77"/>
          <p:cNvCxnSpPr/>
          <p:nvPr/>
        </p:nvCxnSpPr>
        <p:spPr>
          <a:xfrm flipH="1">
            <a:off x="7236296" y="1502010"/>
            <a:ext cx="864180" cy="12610"/>
          </a:xfrm>
          <a:prstGeom prst="straightConnector1">
            <a:avLst/>
          </a:prstGeom>
          <a:ln>
            <a:prstDash val="sysDash"/>
            <a:headEnd type="triangle" w="med" len="med"/>
            <a:tailEnd type="triangle" w="med" len="med"/>
          </a:ln>
        </p:spPr>
        <p:style>
          <a:lnRef idx="2">
            <a:schemeClr val="accent6"/>
          </a:lnRef>
          <a:fillRef idx="0">
            <a:schemeClr val="accent6"/>
          </a:fillRef>
          <a:effectRef idx="1">
            <a:schemeClr val="accent6"/>
          </a:effectRef>
          <a:fontRef idx="minor">
            <a:schemeClr val="tx1"/>
          </a:fontRef>
        </p:style>
      </p:cxnSp>
      <p:sp>
        <p:nvSpPr>
          <p:cNvPr id="79" name="矩形: 圆角 78"/>
          <p:cNvSpPr/>
          <p:nvPr/>
        </p:nvSpPr>
        <p:spPr>
          <a:xfrm>
            <a:off x="6555484" y="1893648"/>
            <a:ext cx="2460329" cy="505640"/>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r>
              <a:rPr lang="zh-CN" altLang="en-US" sz="2800" b="1" dirty="0"/>
              <a:t>护理员路线</a:t>
            </a:r>
            <a:endParaRPr lang="zh-CN" altLang="en-US" sz="2800" b="1" dirty="0"/>
          </a:p>
        </p:txBody>
      </p:sp>
      <p:cxnSp>
        <p:nvCxnSpPr>
          <p:cNvPr id="80" name="直接箭头连接符 79"/>
          <p:cNvCxnSpPr/>
          <p:nvPr/>
        </p:nvCxnSpPr>
        <p:spPr>
          <a:xfrm>
            <a:off x="7452320" y="3832869"/>
            <a:ext cx="936188" cy="0"/>
          </a:xfrm>
          <a:prstGeom prst="straightConnector1">
            <a:avLst/>
          </a:prstGeom>
          <a:ln>
            <a:prstDash val="sysDot"/>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sp>
        <p:nvSpPr>
          <p:cNvPr id="81" name="矩形: 圆角 80"/>
          <p:cNvSpPr/>
          <p:nvPr/>
        </p:nvSpPr>
        <p:spPr>
          <a:xfrm>
            <a:off x="6340807" y="4134019"/>
            <a:ext cx="2808312" cy="560809"/>
          </a:xfrm>
          <a:prstGeom prst="roundRect">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zh-CN" altLang="en-US" sz="2800" b="1" dirty="0"/>
              <a:t>隔离室老人路线</a:t>
            </a:r>
            <a:endParaRPr lang="zh-CN" altLang="en-US" sz="2800" b="1" dirty="0"/>
          </a:p>
        </p:txBody>
      </p:sp>
      <p:sp>
        <p:nvSpPr>
          <p:cNvPr id="85" name="矩形: 圆角 84"/>
          <p:cNvSpPr/>
          <p:nvPr/>
        </p:nvSpPr>
        <p:spPr>
          <a:xfrm>
            <a:off x="5884688" y="2745202"/>
            <a:ext cx="720264" cy="1216813"/>
          </a:xfrm>
          <a:prstGeom prst="roundRect">
            <a:avLst/>
          </a:prstGeom>
          <a:noFill/>
          <a:ln>
            <a:solidFill>
              <a:srgbClr val="00B050"/>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zh-CN" altLang="en-US" sz="2800" b="1" dirty="0">
                <a:solidFill>
                  <a:srgbClr val="00B050"/>
                </a:solidFill>
              </a:rPr>
              <a:t>清洁端</a:t>
            </a:r>
            <a:endParaRPr lang="zh-CN" altLang="en-US" sz="2800" b="1" dirty="0">
              <a:solidFill>
                <a:srgbClr val="00B050"/>
              </a:solidFill>
            </a:endParaRPr>
          </a:p>
        </p:txBody>
      </p:sp>
      <p:sp>
        <p:nvSpPr>
          <p:cNvPr id="86" name="矩形: 圆角 85"/>
          <p:cNvSpPr/>
          <p:nvPr/>
        </p:nvSpPr>
        <p:spPr>
          <a:xfrm>
            <a:off x="154661" y="2819015"/>
            <a:ext cx="720264" cy="1182202"/>
          </a:xfrm>
          <a:prstGeom prst="roundRect">
            <a:avLst/>
          </a:prstGeom>
          <a:noFill/>
          <a:ln>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zh-CN" altLang="en-US" sz="2800" b="1" dirty="0">
                <a:solidFill>
                  <a:srgbClr val="FF0000"/>
                </a:solidFill>
              </a:rPr>
              <a:t>污染端</a:t>
            </a:r>
            <a:endParaRPr lang="zh-CN" altLang="en-US" sz="2800" b="1"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1285852" y="274638"/>
            <a:ext cx="7400948" cy="1143000"/>
          </a:xfrm>
        </p:spPr>
        <p:txBody>
          <a:bodyPr/>
          <a:lstStyle/>
          <a:p>
            <a:r>
              <a:rPr lang="zh-CN" altLang="en-US" dirty="0"/>
              <a:t>外走廊的灵活应用</a:t>
            </a:r>
            <a:endParaRPr lang="zh-CN" altLang="en-US" dirty="0"/>
          </a:p>
        </p:txBody>
      </p:sp>
      <p:grpSp>
        <p:nvGrpSpPr>
          <p:cNvPr id="10" name="组合 9"/>
          <p:cNvGrpSpPr/>
          <p:nvPr/>
        </p:nvGrpSpPr>
        <p:grpSpPr>
          <a:xfrm>
            <a:off x="4582503" y="1566728"/>
            <a:ext cx="4603932" cy="3384372"/>
            <a:chOff x="401352" y="1677060"/>
            <a:chExt cx="4814858" cy="3425174"/>
          </a:xfrm>
        </p:grpSpPr>
        <p:sp>
          <p:nvSpPr>
            <p:cNvPr id="6" name="圆角矩形 8"/>
            <p:cNvSpPr/>
            <p:nvPr/>
          </p:nvSpPr>
          <p:spPr bwMode="auto">
            <a:xfrm>
              <a:off x="401357" y="1697245"/>
              <a:ext cx="4686747" cy="3384376"/>
            </a:xfrm>
            <a:prstGeom prst="roundRect">
              <a:avLst>
                <a:gd name="adj" fmla="val 7635"/>
              </a:avLst>
            </a:prstGeom>
          </p:spPr>
          <p:style>
            <a:lnRef idx="2">
              <a:schemeClr val="accent2"/>
            </a:lnRef>
            <a:fillRef idx="1">
              <a:schemeClr val="lt1"/>
            </a:fillRef>
            <a:effectRef idx="0">
              <a:schemeClr val="accent2"/>
            </a:effectRef>
            <a:fontRef idx="minor">
              <a:schemeClr val="dk1"/>
            </a:fontRef>
          </p:style>
          <p:txBody>
            <a:bodyPr anchor="ctr"/>
            <a:lstStyle/>
            <a:p>
              <a:pPr algn="ctr"/>
              <a:endParaRPr lang="zh-CN" altLang="en-US" sz="2800" b="1" dirty="0"/>
            </a:p>
            <a:p>
              <a:pPr algn="ctr"/>
              <a:endParaRPr lang="zh-CN" altLang="en-US" sz="2800" b="1" dirty="0"/>
            </a:p>
            <a:p>
              <a:pPr algn="ctr"/>
              <a:endParaRPr lang="zh-CN" altLang="en-US" sz="2800" b="1" dirty="0"/>
            </a:p>
            <a:p>
              <a:pPr algn="ctr"/>
              <a:endParaRPr lang="zh-CN" altLang="en-US" sz="2800" b="1" dirty="0"/>
            </a:p>
            <a:p>
              <a:pPr algn="ctr"/>
              <a:endParaRPr lang="zh-CN" altLang="en-US" sz="2800" b="1" dirty="0"/>
            </a:p>
            <a:p>
              <a:pPr algn="ctr"/>
              <a:endParaRPr lang="zh-CN" altLang="en-US" sz="2800" b="1" dirty="0"/>
            </a:p>
            <a:p>
              <a:pPr algn="ctr"/>
              <a:endParaRPr lang="zh-CN" altLang="en-US" sz="2800" b="1" dirty="0"/>
            </a:p>
            <a:p>
              <a:pPr algn="ctr"/>
              <a:endParaRPr lang="zh-CN" altLang="en-US" sz="2800" b="1" dirty="0">
                <a:sym typeface="+mn-ea"/>
              </a:endParaRPr>
            </a:p>
            <a:p>
              <a:pPr algn="ctr"/>
              <a:endParaRPr lang="zh-CN" altLang="en-US" sz="2800" b="1" dirty="0">
                <a:sym typeface="+mn-ea"/>
              </a:endParaRPr>
            </a:p>
            <a:p>
              <a:pPr algn="ctr"/>
              <a:endParaRPr lang="zh-CN" altLang="en-US" sz="2800" b="1" dirty="0">
                <a:sym typeface="+mn-ea"/>
              </a:endParaRPr>
            </a:p>
            <a:p>
              <a:pPr algn="ctr"/>
              <a:endParaRPr lang="en-US" altLang="zh-CN" sz="2800" b="1" dirty="0">
                <a:sym typeface="+mn-ea"/>
              </a:endParaRPr>
            </a:p>
            <a:p>
              <a:endParaRPr lang="en-US" altLang="zh-CN" sz="2800" b="1" dirty="0"/>
            </a:p>
            <a:p>
              <a:endParaRPr lang="en-US" altLang="zh-CN" sz="2800" b="1" dirty="0"/>
            </a:p>
            <a:p>
              <a:endParaRPr lang="en-US" altLang="zh-CN" sz="2800" b="1" dirty="0"/>
            </a:p>
            <a:p>
              <a:endParaRPr lang="en-US" altLang="zh-CN" sz="2800" b="1" dirty="0"/>
            </a:p>
            <a:p>
              <a:endParaRPr lang="en-US" altLang="zh-CN" sz="2800" b="1" dirty="0"/>
            </a:p>
            <a:p>
              <a:endParaRPr lang="en-US" altLang="zh-CN" sz="2800" b="1" dirty="0"/>
            </a:p>
            <a:p>
              <a:endParaRPr lang="en-US" altLang="zh-CN" sz="2800" b="1" dirty="0">
                <a:solidFill>
                  <a:srgbClr val="FF0000"/>
                </a:solidFill>
              </a:endParaRPr>
            </a:p>
            <a:p>
              <a:endParaRPr lang="en-US" altLang="zh-CN" sz="2800" b="1" dirty="0">
                <a:solidFill>
                  <a:srgbClr val="FF0000"/>
                </a:solidFill>
              </a:endParaRPr>
            </a:p>
            <a:p>
              <a:endParaRPr lang="en-US" altLang="zh-CN" sz="2800" b="1" dirty="0">
                <a:solidFill>
                  <a:srgbClr val="FF0000"/>
                </a:solidFill>
              </a:endParaRPr>
            </a:p>
            <a:p>
              <a:endParaRPr lang="en-US" altLang="zh-CN" sz="2800" b="1" dirty="0">
                <a:solidFill>
                  <a:srgbClr val="FF0000"/>
                </a:solidFill>
              </a:endParaRPr>
            </a:p>
            <a:p>
              <a:endParaRPr lang="zh-CN" altLang="en-US" sz="2800" b="1" dirty="0">
                <a:solidFill>
                  <a:srgbClr val="FF0000"/>
                </a:solidFill>
              </a:endParaRPr>
            </a:p>
          </p:txBody>
        </p:sp>
        <p:cxnSp>
          <p:nvCxnSpPr>
            <p:cNvPr id="25" name="直接连接符 24"/>
            <p:cNvCxnSpPr/>
            <p:nvPr/>
          </p:nvCxnSpPr>
          <p:spPr>
            <a:xfrm>
              <a:off x="454741" y="3172061"/>
              <a:ext cx="4608512"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27" name="直接连接符 26"/>
            <p:cNvCxnSpPr/>
            <p:nvPr/>
          </p:nvCxnSpPr>
          <p:spPr>
            <a:xfrm>
              <a:off x="454741" y="3748125"/>
              <a:ext cx="4658216"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29" name="直接连接符 28"/>
            <p:cNvCxnSpPr/>
            <p:nvPr/>
          </p:nvCxnSpPr>
          <p:spPr>
            <a:xfrm>
              <a:off x="3191044" y="2167537"/>
              <a:ext cx="0" cy="1004524"/>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a:off x="2254940" y="2167537"/>
              <a:ext cx="0" cy="1004524"/>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a:off x="1337456" y="2208304"/>
              <a:ext cx="0" cy="1004524"/>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3263052" y="3748125"/>
              <a:ext cx="0" cy="81169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2258388" y="3800531"/>
              <a:ext cx="0" cy="81169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a:off x="1246828" y="3800531"/>
              <a:ext cx="0" cy="811690"/>
            </a:xfrm>
            <a:prstGeom prst="line">
              <a:avLst/>
            </a:prstGeom>
          </p:spPr>
          <p:style>
            <a:lnRef idx="1">
              <a:schemeClr val="accent1"/>
            </a:lnRef>
            <a:fillRef idx="0">
              <a:schemeClr val="accent1"/>
            </a:fillRef>
            <a:effectRef idx="0">
              <a:schemeClr val="accent1"/>
            </a:effectRef>
            <a:fontRef idx="minor">
              <a:schemeClr val="tx1"/>
            </a:fontRef>
          </p:style>
        </p:cxnSp>
        <p:sp>
          <p:nvSpPr>
            <p:cNvPr id="37" name="文本框 36"/>
            <p:cNvSpPr txBox="1"/>
            <p:nvPr/>
          </p:nvSpPr>
          <p:spPr>
            <a:xfrm>
              <a:off x="4055140" y="2836907"/>
              <a:ext cx="936104" cy="369332"/>
            </a:xfrm>
            <a:prstGeom prst="rect">
              <a:avLst/>
            </a:prstGeom>
            <a:noFill/>
          </p:spPr>
          <p:txBody>
            <a:bodyPr wrap="square" rtlCol="0">
              <a:spAutoFit/>
            </a:bodyPr>
            <a:lstStyle/>
            <a:p>
              <a:r>
                <a:rPr lang="zh-CN" altLang="en-US" dirty="0"/>
                <a:t>更衣室</a:t>
              </a:r>
              <a:endParaRPr lang="zh-CN" altLang="en-US" dirty="0"/>
            </a:p>
          </p:txBody>
        </p:sp>
        <p:cxnSp>
          <p:nvCxnSpPr>
            <p:cNvPr id="40" name="直接连接符 39"/>
            <p:cNvCxnSpPr/>
            <p:nvPr/>
          </p:nvCxnSpPr>
          <p:spPr>
            <a:xfrm>
              <a:off x="4127148" y="2167537"/>
              <a:ext cx="0" cy="1028797"/>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a:off x="454741" y="2147015"/>
              <a:ext cx="4658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a:off x="454741" y="4612221"/>
              <a:ext cx="4658216" cy="0"/>
            </a:xfrm>
            <a:prstGeom prst="line">
              <a:avLst/>
            </a:prstGeom>
          </p:spPr>
          <p:style>
            <a:lnRef idx="1">
              <a:schemeClr val="accent1"/>
            </a:lnRef>
            <a:fillRef idx="0">
              <a:schemeClr val="accent1"/>
            </a:fillRef>
            <a:effectRef idx="0">
              <a:schemeClr val="accent1"/>
            </a:effectRef>
            <a:fontRef idx="minor">
              <a:schemeClr val="tx1"/>
            </a:fontRef>
          </p:style>
        </p:cxnSp>
        <p:sp>
          <p:nvSpPr>
            <p:cNvPr id="50" name="文本框 49"/>
            <p:cNvSpPr txBox="1"/>
            <p:nvPr/>
          </p:nvSpPr>
          <p:spPr>
            <a:xfrm>
              <a:off x="4022092" y="2196882"/>
              <a:ext cx="1066013" cy="646331"/>
            </a:xfrm>
            <a:prstGeom prst="rect">
              <a:avLst/>
            </a:prstGeom>
            <a:noFill/>
          </p:spPr>
          <p:txBody>
            <a:bodyPr wrap="square" rtlCol="0">
              <a:spAutoFit/>
            </a:bodyPr>
            <a:lstStyle/>
            <a:p>
              <a:r>
                <a:rPr lang="zh-CN" altLang="en-US" dirty="0"/>
                <a:t>员工休息室</a:t>
              </a:r>
              <a:endParaRPr lang="zh-CN" altLang="en-US" dirty="0"/>
            </a:p>
          </p:txBody>
        </p:sp>
        <p:sp>
          <p:nvSpPr>
            <p:cNvPr id="54" name="文本框 53"/>
            <p:cNvSpPr txBox="1"/>
            <p:nvPr/>
          </p:nvSpPr>
          <p:spPr>
            <a:xfrm>
              <a:off x="4156766" y="3767935"/>
              <a:ext cx="936104" cy="923330"/>
            </a:xfrm>
            <a:prstGeom prst="rect">
              <a:avLst/>
            </a:prstGeom>
            <a:noFill/>
          </p:spPr>
          <p:txBody>
            <a:bodyPr wrap="square" rtlCol="0">
              <a:spAutoFit/>
            </a:bodyPr>
            <a:lstStyle/>
            <a:p>
              <a:r>
                <a:rPr lang="zh-CN" altLang="en-US" dirty="0"/>
                <a:t>防护用品储物间</a:t>
              </a:r>
              <a:endParaRPr lang="zh-CN" altLang="en-US" dirty="0"/>
            </a:p>
          </p:txBody>
        </p:sp>
        <p:cxnSp>
          <p:nvCxnSpPr>
            <p:cNvPr id="56" name="直接连接符 55"/>
            <p:cNvCxnSpPr/>
            <p:nvPr/>
          </p:nvCxnSpPr>
          <p:spPr>
            <a:xfrm>
              <a:off x="4192103" y="3748125"/>
              <a:ext cx="0" cy="864096"/>
            </a:xfrm>
            <a:prstGeom prst="line">
              <a:avLst/>
            </a:prstGeom>
          </p:spPr>
          <p:style>
            <a:lnRef idx="1">
              <a:schemeClr val="accent1"/>
            </a:lnRef>
            <a:fillRef idx="0">
              <a:schemeClr val="accent1"/>
            </a:fillRef>
            <a:effectRef idx="0">
              <a:schemeClr val="accent1"/>
            </a:effectRef>
            <a:fontRef idx="minor">
              <a:schemeClr val="tx1"/>
            </a:fontRef>
          </p:style>
        </p:cxnSp>
        <p:sp>
          <p:nvSpPr>
            <p:cNvPr id="59" name="文本框 58"/>
            <p:cNvSpPr txBox="1"/>
            <p:nvPr/>
          </p:nvSpPr>
          <p:spPr>
            <a:xfrm>
              <a:off x="3255999" y="2253292"/>
              <a:ext cx="936104" cy="646331"/>
            </a:xfrm>
            <a:prstGeom prst="rect">
              <a:avLst/>
            </a:prstGeom>
            <a:noFill/>
          </p:spPr>
          <p:txBody>
            <a:bodyPr wrap="square" rtlCol="0">
              <a:spAutoFit/>
            </a:bodyPr>
            <a:lstStyle/>
            <a:p>
              <a:r>
                <a:rPr lang="zh-CN" altLang="en-US" dirty="0"/>
                <a:t>护理员工作区</a:t>
              </a:r>
              <a:endParaRPr lang="zh-CN" altLang="en-US" dirty="0"/>
            </a:p>
          </p:txBody>
        </p:sp>
        <p:sp>
          <p:nvSpPr>
            <p:cNvPr id="62" name="文本框 61"/>
            <p:cNvSpPr txBox="1"/>
            <p:nvPr/>
          </p:nvSpPr>
          <p:spPr>
            <a:xfrm>
              <a:off x="2375183" y="3889722"/>
              <a:ext cx="936104" cy="646331"/>
            </a:xfrm>
            <a:prstGeom prst="rect">
              <a:avLst/>
            </a:prstGeom>
            <a:noFill/>
          </p:spPr>
          <p:txBody>
            <a:bodyPr wrap="square" rtlCol="0">
              <a:spAutoFit/>
            </a:bodyPr>
            <a:lstStyle/>
            <a:p>
              <a:r>
                <a:rPr lang="zh-CN" altLang="en-US" dirty="0"/>
                <a:t>老人</a:t>
              </a:r>
              <a:endParaRPr lang="en-US" altLang="zh-CN" dirty="0"/>
            </a:p>
            <a:p>
              <a:r>
                <a:rPr lang="zh-CN" altLang="en-US" dirty="0"/>
                <a:t>房间</a:t>
              </a:r>
              <a:endParaRPr lang="zh-CN" altLang="en-US" dirty="0"/>
            </a:p>
          </p:txBody>
        </p:sp>
        <p:sp>
          <p:nvSpPr>
            <p:cNvPr id="63" name="文本框 62"/>
            <p:cNvSpPr txBox="1"/>
            <p:nvPr/>
          </p:nvSpPr>
          <p:spPr>
            <a:xfrm>
              <a:off x="441656" y="2365025"/>
              <a:ext cx="936104" cy="369332"/>
            </a:xfrm>
            <a:prstGeom prst="rect">
              <a:avLst/>
            </a:prstGeom>
            <a:noFill/>
          </p:spPr>
          <p:txBody>
            <a:bodyPr wrap="square" rtlCol="0">
              <a:spAutoFit/>
            </a:bodyPr>
            <a:lstStyle/>
            <a:p>
              <a:r>
                <a:rPr lang="zh-CN" altLang="en-US" dirty="0"/>
                <a:t>电梯</a:t>
              </a:r>
              <a:endParaRPr lang="zh-CN" altLang="en-US" dirty="0"/>
            </a:p>
          </p:txBody>
        </p:sp>
        <p:sp>
          <p:nvSpPr>
            <p:cNvPr id="64" name="文本框 63"/>
            <p:cNvSpPr txBox="1"/>
            <p:nvPr/>
          </p:nvSpPr>
          <p:spPr>
            <a:xfrm>
              <a:off x="1493965" y="3905145"/>
              <a:ext cx="936104" cy="646331"/>
            </a:xfrm>
            <a:prstGeom prst="rect">
              <a:avLst/>
            </a:prstGeom>
            <a:noFill/>
          </p:spPr>
          <p:txBody>
            <a:bodyPr wrap="square" rtlCol="0">
              <a:spAutoFit/>
            </a:bodyPr>
            <a:lstStyle/>
            <a:p>
              <a:r>
                <a:rPr lang="zh-CN" altLang="en-US" dirty="0"/>
                <a:t>老人</a:t>
              </a:r>
              <a:endParaRPr lang="en-US" altLang="zh-CN" dirty="0"/>
            </a:p>
            <a:p>
              <a:r>
                <a:rPr lang="zh-CN" altLang="en-US" dirty="0"/>
                <a:t>房间</a:t>
              </a:r>
              <a:endParaRPr lang="zh-CN" altLang="en-US" dirty="0"/>
            </a:p>
          </p:txBody>
        </p:sp>
        <p:sp>
          <p:nvSpPr>
            <p:cNvPr id="65" name="文本框 64"/>
            <p:cNvSpPr txBox="1"/>
            <p:nvPr/>
          </p:nvSpPr>
          <p:spPr>
            <a:xfrm>
              <a:off x="441067" y="4223080"/>
              <a:ext cx="936104" cy="369332"/>
            </a:xfrm>
            <a:prstGeom prst="rect">
              <a:avLst/>
            </a:prstGeom>
            <a:noFill/>
          </p:spPr>
          <p:txBody>
            <a:bodyPr wrap="square" rtlCol="0">
              <a:spAutoFit/>
            </a:bodyPr>
            <a:lstStyle/>
            <a:p>
              <a:r>
                <a:rPr lang="zh-CN" altLang="en-US" dirty="0"/>
                <a:t>洗衣房</a:t>
              </a:r>
              <a:endParaRPr lang="zh-CN" altLang="en-US" dirty="0"/>
            </a:p>
          </p:txBody>
        </p:sp>
        <p:sp>
          <p:nvSpPr>
            <p:cNvPr id="66" name="文本框 65"/>
            <p:cNvSpPr txBox="1"/>
            <p:nvPr/>
          </p:nvSpPr>
          <p:spPr>
            <a:xfrm>
              <a:off x="401352" y="3818974"/>
              <a:ext cx="936104" cy="369332"/>
            </a:xfrm>
            <a:prstGeom prst="rect">
              <a:avLst/>
            </a:prstGeom>
            <a:noFill/>
          </p:spPr>
          <p:txBody>
            <a:bodyPr wrap="square" rtlCol="0">
              <a:spAutoFit/>
            </a:bodyPr>
            <a:lstStyle/>
            <a:p>
              <a:r>
                <a:rPr lang="zh-CN" altLang="en-US" dirty="0"/>
                <a:t>污物区</a:t>
              </a:r>
              <a:endParaRPr lang="zh-CN" altLang="en-US" dirty="0"/>
            </a:p>
          </p:txBody>
        </p:sp>
        <p:sp>
          <p:nvSpPr>
            <p:cNvPr id="67" name="文本框 66"/>
            <p:cNvSpPr txBox="1"/>
            <p:nvPr/>
          </p:nvSpPr>
          <p:spPr>
            <a:xfrm>
              <a:off x="3311289" y="3849972"/>
              <a:ext cx="936104" cy="646331"/>
            </a:xfrm>
            <a:prstGeom prst="rect">
              <a:avLst/>
            </a:prstGeom>
            <a:noFill/>
          </p:spPr>
          <p:txBody>
            <a:bodyPr wrap="square" rtlCol="0">
              <a:spAutoFit/>
            </a:bodyPr>
            <a:lstStyle/>
            <a:p>
              <a:r>
                <a:rPr lang="zh-CN" altLang="en-US" dirty="0"/>
                <a:t>护理员工作区</a:t>
              </a:r>
              <a:endParaRPr lang="zh-CN" altLang="en-US" dirty="0"/>
            </a:p>
          </p:txBody>
        </p:sp>
        <p:sp>
          <p:nvSpPr>
            <p:cNvPr id="68" name="文本框 67"/>
            <p:cNvSpPr txBox="1"/>
            <p:nvPr/>
          </p:nvSpPr>
          <p:spPr>
            <a:xfrm>
              <a:off x="2267367" y="2353101"/>
              <a:ext cx="936104" cy="646331"/>
            </a:xfrm>
            <a:prstGeom prst="rect">
              <a:avLst/>
            </a:prstGeom>
            <a:noFill/>
          </p:spPr>
          <p:txBody>
            <a:bodyPr wrap="square" rtlCol="0">
              <a:spAutoFit/>
            </a:bodyPr>
            <a:lstStyle/>
            <a:p>
              <a:r>
                <a:rPr lang="zh-CN" altLang="en-US" dirty="0"/>
                <a:t>老人</a:t>
              </a:r>
              <a:endParaRPr lang="en-US" altLang="zh-CN" dirty="0"/>
            </a:p>
            <a:p>
              <a:r>
                <a:rPr lang="zh-CN" altLang="en-US" dirty="0"/>
                <a:t>房间</a:t>
              </a:r>
              <a:endParaRPr lang="zh-CN" altLang="en-US" dirty="0"/>
            </a:p>
          </p:txBody>
        </p:sp>
        <p:sp>
          <p:nvSpPr>
            <p:cNvPr id="69" name="文本框 68"/>
            <p:cNvSpPr txBox="1"/>
            <p:nvPr/>
          </p:nvSpPr>
          <p:spPr>
            <a:xfrm>
              <a:off x="1390845" y="2300757"/>
              <a:ext cx="936104" cy="646331"/>
            </a:xfrm>
            <a:prstGeom prst="rect">
              <a:avLst/>
            </a:prstGeom>
            <a:noFill/>
          </p:spPr>
          <p:txBody>
            <a:bodyPr wrap="square" rtlCol="0">
              <a:spAutoFit/>
            </a:bodyPr>
            <a:lstStyle/>
            <a:p>
              <a:r>
                <a:rPr lang="zh-CN" altLang="en-US" dirty="0"/>
                <a:t>老人</a:t>
              </a:r>
              <a:endParaRPr lang="en-US" altLang="zh-CN" dirty="0"/>
            </a:p>
            <a:p>
              <a:r>
                <a:rPr lang="zh-CN" altLang="en-US" dirty="0"/>
                <a:t>房间</a:t>
              </a:r>
              <a:endParaRPr lang="zh-CN" altLang="en-US" dirty="0"/>
            </a:p>
          </p:txBody>
        </p:sp>
        <p:sp>
          <p:nvSpPr>
            <p:cNvPr id="75" name="文本框 74"/>
            <p:cNvSpPr txBox="1"/>
            <p:nvPr/>
          </p:nvSpPr>
          <p:spPr>
            <a:xfrm>
              <a:off x="2339752" y="1757498"/>
              <a:ext cx="936104" cy="369332"/>
            </a:xfrm>
            <a:prstGeom prst="rect">
              <a:avLst/>
            </a:prstGeom>
            <a:noFill/>
          </p:spPr>
          <p:txBody>
            <a:bodyPr wrap="square" rtlCol="0">
              <a:spAutoFit/>
            </a:bodyPr>
            <a:lstStyle/>
            <a:p>
              <a:r>
                <a:rPr lang="zh-CN" altLang="en-US" dirty="0"/>
                <a:t>阳台</a:t>
              </a:r>
              <a:endParaRPr lang="zh-CN" altLang="en-US" dirty="0"/>
            </a:p>
          </p:txBody>
        </p:sp>
        <p:sp>
          <p:nvSpPr>
            <p:cNvPr id="76" name="文本框 75"/>
            <p:cNvSpPr txBox="1"/>
            <p:nvPr/>
          </p:nvSpPr>
          <p:spPr>
            <a:xfrm>
              <a:off x="1347927" y="1737642"/>
              <a:ext cx="936104" cy="369332"/>
            </a:xfrm>
            <a:prstGeom prst="rect">
              <a:avLst/>
            </a:prstGeom>
            <a:noFill/>
          </p:spPr>
          <p:txBody>
            <a:bodyPr wrap="square" rtlCol="0">
              <a:spAutoFit/>
            </a:bodyPr>
            <a:lstStyle/>
            <a:p>
              <a:r>
                <a:rPr lang="zh-CN" altLang="en-US" dirty="0"/>
                <a:t>阳台</a:t>
              </a:r>
              <a:endParaRPr lang="zh-CN" altLang="en-US" dirty="0"/>
            </a:p>
          </p:txBody>
        </p:sp>
        <p:cxnSp>
          <p:nvCxnSpPr>
            <p:cNvPr id="8" name="直接连接符 7"/>
            <p:cNvCxnSpPr/>
            <p:nvPr/>
          </p:nvCxnSpPr>
          <p:spPr>
            <a:xfrm>
              <a:off x="1332937" y="1697245"/>
              <a:ext cx="0" cy="44977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61" name="直接连接符 60"/>
            <p:cNvCxnSpPr/>
            <p:nvPr/>
          </p:nvCxnSpPr>
          <p:spPr>
            <a:xfrm>
              <a:off x="2242294" y="1717767"/>
              <a:ext cx="0" cy="44977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73" name="直接连接符 72"/>
            <p:cNvCxnSpPr/>
            <p:nvPr/>
          </p:nvCxnSpPr>
          <p:spPr>
            <a:xfrm>
              <a:off x="3186362" y="1677060"/>
              <a:ext cx="0" cy="44977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74" name="直接连接符 73"/>
            <p:cNvCxnSpPr/>
            <p:nvPr/>
          </p:nvCxnSpPr>
          <p:spPr>
            <a:xfrm>
              <a:off x="4127148" y="1739067"/>
              <a:ext cx="0" cy="44977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82" name="直接连接符 81"/>
            <p:cNvCxnSpPr/>
            <p:nvPr/>
          </p:nvCxnSpPr>
          <p:spPr>
            <a:xfrm>
              <a:off x="1246828" y="4592412"/>
              <a:ext cx="0" cy="44977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83" name="直接连接符 82"/>
            <p:cNvCxnSpPr/>
            <p:nvPr/>
          </p:nvCxnSpPr>
          <p:spPr>
            <a:xfrm>
              <a:off x="2262767" y="4631851"/>
              <a:ext cx="0" cy="44977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85" name="直接连接符 84"/>
            <p:cNvCxnSpPr/>
            <p:nvPr/>
          </p:nvCxnSpPr>
          <p:spPr>
            <a:xfrm>
              <a:off x="3269948" y="4602631"/>
              <a:ext cx="0" cy="44977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86" name="直接连接符 85"/>
            <p:cNvCxnSpPr/>
            <p:nvPr/>
          </p:nvCxnSpPr>
          <p:spPr>
            <a:xfrm>
              <a:off x="4220646" y="4592412"/>
              <a:ext cx="0" cy="44977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sp>
          <p:nvSpPr>
            <p:cNvPr id="87" name="文本框 86"/>
            <p:cNvSpPr txBox="1"/>
            <p:nvPr/>
          </p:nvSpPr>
          <p:spPr>
            <a:xfrm>
              <a:off x="1564968" y="4703082"/>
              <a:ext cx="936104" cy="369332"/>
            </a:xfrm>
            <a:prstGeom prst="rect">
              <a:avLst/>
            </a:prstGeom>
            <a:noFill/>
          </p:spPr>
          <p:txBody>
            <a:bodyPr wrap="square" rtlCol="0">
              <a:spAutoFit/>
            </a:bodyPr>
            <a:lstStyle/>
            <a:p>
              <a:r>
                <a:rPr lang="zh-CN" altLang="en-US" dirty="0"/>
                <a:t>阳台</a:t>
              </a:r>
              <a:endParaRPr lang="zh-CN" altLang="en-US" dirty="0"/>
            </a:p>
          </p:txBody>
        </p:sp>
        <p:sp>
          <p:nvSpPr>
            <p:cNvPr id="88" name="文本框 87"/>
            <p:cNvSpPr txBox="1"/>
            <p:nvPr/>
          </p:nvSpPr>
          <p:spPr>
            <a:xfrm>
              <a:off x="2554891" y="4725650"/>
              <a:ext cx="936104" cy="369332"/>
            </a:xfrm>
            <a:prstGeom prst="rect">
              <a:avLst/>
            </a:prstGeom>
            <a:noFill/>
          </p:spPr>
          <p:txBody>
            <a:bodyPr wrap="square" rtlCol="0">
              <a:spAutoFit/>
            </a:bodyPr>
            <a:lstStyle/>
            <a:p>
              <a:r>
                <a:rPr lang="zh-CN" altLang="en-US" dirty="0"/>
                <a:t>阳台</a:t>
              </a:r>
              <a:endParaRPr lang="zh-CN" altLang="en-US" dirty="0"/>
            </a:p>
          </p:txBody>
        </p:sp>
        <p:sp>
          <p:nvSpPr>
            <p:cNvPr id="89" name="文本框 88"/>
            <p:cNvSpPr txBox="1"/>
            <p:nvPr/>
          </p:nvSpPr>
          <p:spPr>
            <a:xfrm>
              <a:off x="3331577" y="1737464"/>
              <a:ext cx="936104" cy="369332"/>
            </a:xfrm>
            <a:prstGeom prst="rect">
              <a:avLst/>
            </a:prstGeom>
            <a:noFill/>
          </p:spPr>
          <p:txBody>
            <a:bodyPr wrap="square" rtlCol="0">
              <a:spAutoFit/>
            </a:bodyPr>
            <a:lstStyle/>
            <a:p>
              <a:r>
                <a:rPr lang="zh-CN" altLang="en-US" dirty="0"/>
                <a:t>阳台</a:t>
              </a:r>
              <a:endParaRPr lang="zh-CN" altLang="en-US" dirty="0"/>
            </a:p>
          </p:txBody>
        </p:sp>
        <p:sp>
          <p:nvSpPr>
            <p:cNvPr id="90" name="文本框 89"/>
            <p:cNvSpPr txBox="1"/>
            <p:nvPr/>
          </p:nvSpPr>
          <p:spPr>
            <a:xfrm>
              <a:off x="3426378" y="4732902"/>
              <a:ext cx="936104" cy="369332"/>
            </a:xfrm>
            <a:prstGeom prst="rect">
              <a:avLst/>
            </a:prstGeom>
            <a:noFill/>
          </p:spPr>
          <p:txBody>
            <a:bodyPr wrap="square" rtlCol="0">
              <a:spAutoFit/>
            </a:bodyPr>
            <a:lstStyle/>
            <a:p>
              <a:r>
                <a:rPr lang="zh-CN" altLang="en-US" dirty="0"/>
                <a:t>阳台</a:t>
              </a:r>
              <a:endParaRPr lang="zh-CN" altLang="en-US" dirty="0"/>
            </a:p>
          </p:txBody>
        </p:sp>
        <p:sp>
          <p:nvSpPr>
            <p:cNvPr id="91" name="文本框 90"/>
            <p:cNvSpPr txBox="1"/>
            <p:nvPr/>
          </p:nvSpPr>
          <p:spPr>
            <a:xfrm>
              <a:off x="4280106" y="1788529"/>
              <a:ext cx="936104" cy="369332"/>
            </a:xfrm>
            <a:prstGeom prst="rect">
              <a:avLst/>
            </a:prstGeom>
            <a:noFill/>
          </p:spPr>
          <p:txBody>
            <a:bodyPr wrap="square" rtlCol="0">
              <a:spAutoFit/>
            </a:bodyPr>
            <a:lstStyle/>
            <a:p>
              <a:r>
                <a:rPr lang="zh-CN" altLang="en-US" dirty="0"/>
                <a:t>阳台</a:t>
              </a:r>
              <a:endParaRPr lang="zh-CN" altLang="en-US" dirty="0"/>
            </a:p>
          </p:txBody>
        </p:sp>
        <p:sp>
          <p:nvSpPr>
            <p:cNvPr id="92" name="文本框 91"/>
            <p:cNvSpPr txBox="1"/>
            <p:nvPr/>
          </p:nvSpPr>
          <p:spPr>
            <a:xfrm>
              <a:off x="4271152" y="4683069"/>
              <a:ext cx="936104" cy="369332"/>
            </a:xfrm>
            <a:prstGeom prst="rect">
              <a:avLst/>
            </a:prstGeom>
            <a:noFill/>
          </p:spPr>
          <p:txBody>
            <a:bodyPr wrap="square" rtlCol="0">
              <a:spAutoFit/>
            </a:bodyPr>
            <a:lstStyle/>
            <a:p>
              <a:r>
                <a:rPr lang="zh-CN" altLang="en-US" dirty="0"/>
                <a:t>阳台</a:t>
              </a:r>
              <a:endParaRPr lang="zh-CN" altLang="en-US" dirty="0"/>
            </a:p>
          </p:txBody>
        </p:sp>
        <p:sp>
          <p:nvSpPr>
            <p:cNvPr id="93" name="文本框 92"/>
            <p:cNvSpPr txBox="1"/>
            <p:nvPr/>
          </p:nvSpPr>
          <p:spPr>
            <a:xfrm>
              <a:off x="530663" y="4691280"/>
              <a:ext cx="936104" cy="369332"/>
            </a:xfrm>
            <a:prstGeom prst="rect">
              <a:avLst/>
            </a:prstGeom>
            <a:noFill/>
          </p:spPr>
          <p:txBody>
            <a:bodyPr wrap="square" rtlCol="0">
              <a:spAutoFit/>
            </a:bodyPr>
            <a:lstStyle/>
            <a:p>
              <a:r>
                <a:rPr lang="zh-CN" altLang="en-US" dirty="0"/>
                <a:t>出口</a:t>
              </a:r>
              <a:endParaRPr lang="zh-CN" altLang="en-US" dirty="0"/>
            </a:p>
          </p:txBody>
        </p:sp>
        <p:sp>
          <p:nvSpPr>
            <p:cNvPr id="94" name="文本框 93"/>
            <p:cNvSpPr txBox="1"/>
            <p:nvPr/>
          </p:nvSpPr>
          <p:spPr>
            <a:xfrm>
              <a:off x="482763" y="1768857"/>
              <a:ext cx="936104" cy="369332"/>
            </a:xfrm>
            <a:prstGeom prst="rect">
              <a:avLst/>
            </a:prstGeom>
            <a:noFill/>
          </p:spPr>
          <p:txBody>
            <a:bodyPr wrap="square" rtlCol="0">
              <a:spAutoFit/>
            </a:bodyPr>
            <a:lstStyle/>
            <a:p>
              <a:r>
                <a:rPr lang="zh-CN" altLang="en-US" dirty="0"/>
                <a:t>出口</a:t>
              </a:r>
              <a:endParaRPr lang="zh-CN" altLang="en-US" dirty="0"/>
            </a:p>
          </p:txBody>
        </p:sp>
      </p:grpSp>
      <p:sp>
        <p:nvSpPr>
          <p:cNvPr id="96" name="矩形: 圆角 95"/>
          <p:cNvSpPr/>
          <p:nvPr/>
        </p:nvSpPr>
        <p:spPr>
          <a:xfrm>
            <a:off x="-66130" y="5502347"/>
            <a:ext cx="9210123" cy="1275907"/>
          </a:xfrm>
          <a:prstGeom prst="roundRect">
            <a:avLst/>
          </a:prstGeom>
          <a:solidFill>
            <a:schemeClr val="bg1"/>
          </a:soli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zh-CN" altLang="en-US" sz="2800" b="1" dirty="0"/>
              <a:t>非疫情期，无隔离需要时，可将隔离室作为普通老人房间，用挡板将外走廊隔成阳台，以提高利用房间利用率。</a:t>
            </a:r>
            <a:endParaRPr lang="zh-CN" altLang="en-US" sz="2800" b="1" dirty="0"/>
          </a:p>
        </p:txBody>
      </p:sp>
      <p:grpSp>
        <p:nvGrpSpPr>
          <p:cNvPr id="130" name="组合 129"/>
          <p:cNvGrpSpPr/>
          <p:nvPr/>
        </p:nvGrpSpPr>
        <p:grpSpPr>
          <a:xfrm>
            <a:off x="-29774" y="1541833"/>
            <a:ext cx="4589892" cy="3384376"/>
            <a:chOff x="342148" y="1594144"/>
            <a:chExt cx="4785445" cy="3384376"/>
          </a:xfrm>
        </p:grpSpPr>
        <p:sp>
          <p:nvSpPr>
            <p:cNvPr id="131" name="圆角矩形 8"/>
            <p:cNvSpPr/>
            <p:nvPr/>
          </p:nvSpPr>
          <p:spPr bwMode="auto">
            <a:xfrm>
              <a:off x="342153" y="1594144"/>
              <a:ext cx="4686747" cy="3384376"/>
            </a:xfrm>
            <a:prstGeom prst="roundRect">
              <a:avLst>
                <a:gd name="adj" fmla="val 7635"/>
              </a:avLst>
            </a:prstGeom>
          </p:spPr>
          <p:style>
            <a:lnRef idx="2">
              <a:schemeClr val="accent2"/>
            </a:lnRef>
            <a:fillRef idx="1">
              <a:schemeClr val="lt1"/>
            </a:fillRef>
            <a:effectRef idx="0">
              <a:schemeClr val="accent2"/>
            </a:effectRef>
            <a:fontRef idx="minor">
              <a:schemeClr val="dk1"/>
            </a:fontRef>
          </p:style>
          <p:txBody>
            <a:bodyPr anchor="ctr"/>
            <a:lstStyle/>
            <a:p>
              <a:pPr algn="ctr"/>
              <a:endParaRPr lang="zh-CN" altLang="en-US" sz="2800" b="1" dirty="0"/>
            </a:p>
            <a:p>
              <a:pPr algn="ctr"/>
              <a:endParaRPr lang="zh-CN" altLang="en-US" sz="2800" b="1" dirty="0"/>
            </a:p>
            <a:p>
              <a:pPr algn="ctr"/>
              <a:endParaRPr lang="zh-CN" altLang="en-US" sz="2800" b="1" dirty="0"/>
            </a:p>
            <a:p>
              <a:pPr algn="ctr"/>
              <a:endParaRPr lang="zh-CN" altLang="en-US" sz="2800" b="1" dirty="0"/>
            </a:p>
            <a:p>
              <a:pPr algn="ctr"/>
              <a:endParaRPr lang="zh-CN" altLang="en-US" sz="2800" b="1" dirty="0"/>
            </a:p>
            <a:p>
              <a:pPr algn="ctr"/>
              <a:endParaRPr lang="zh-CN" altLang="en-US" sz="2800" b="1" dirty="0"/>
            </a:p>
            <a:p>
              <a:pPr algn="ctr"/>
              <a:endParaRPr lang="zh-CN" altLang="en-US" sz="2800" b="1" dirty="0"/>
            </a:p>
            <a:p>
              <a:pPr algn="ctr"/>
              <a:endParaRPr lang="zh-CN" altLang="en-US" sz="2800" b="1" dirty="0">
                <a:sym typeface="+mn-ea"/>
              </a:endParaRPr>
            </a:p>
            <a:p>
              <a:pPr algn="ctr"/>
              <a:endParaRPr lang="zh-CN" altLang="en-US" sz="2800" b="1" dirty="0">
                <a:sym typeface="+mn-ea"/>
              </a:endParaRPr>
            </a:p>
            <a:p>
              <a:pPr algn="ctr"/>
              <a:endParaRPr lang="zh-CN" altLang="en-US" sz="2800" b="1" dirty="0">
                <a:sym typeface="+mn-ea"/>
              </a:endParaRPr>
            </a:p>
            <a:p>
              <a:endParaRPr lang="en-US" altLang="zh-CN" sz="2800" b="1" dirty="0">
                <a:solidFill>
                  <a:srgbClr val="FF0000"/>
                </a:solidFill>
              </a:endParaRPr>
            </a:p>
            <a:p>
              <a:endParaRPr lang="en-US" altLang="zh-CN" sz="2800" b="1" dirty="0">
                <a:solidFill>
                  <a:srgbClr val="FF0000"/>
                </a:solidFill>
              </a:endParaRPr>
            </a:p>
            <a:p>
              <a:endParaRPr lang="zh-CN" altLang="en-US" sz="2800" b="1" dirty="0">
                <a:solidFill>
                  <a:srgbClr val="FF0000"/>
                </a:solidFill>
              </a:endParaRPr>
            </a:p>
          </p:txBody>
        </p:sp>
        <p:cxnSp>
          <p:nvCxnSpPr>
            <p:cNvPr id="132" name="直接连接符 131"/>
            <p:cNvCxnSpPr/>
            <p:nvPr/>
          </p:nvCxnSpPr>
          <p:spPr>
            <a:xfrm>
              <a:off x="395537" y="3068960"/>
              <a:ext cx="4608512"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133" name="直接连接符 132"/>
            <p:cNvCxnSpPr/>
            <p:nvPr/>
          </p:nvCxnSpPr>
          <p:spPr>
            <a:xfrm>
              <a:off x="395537" y="3645024"/>
              <a:ext cx="4658216"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134" name="直接连接符 133"/>
            <p:cNvCxnSpPr/>
            <p:nvPr/>
          </p:nvCxnSpPr>
          <p:spPr>
            <a:xfrm>
              <a:off x="3131840" y="2064436"/>
              <a:ext cx="0" cy="10045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 name="直接连接符 134"/>
            <p:cNvCxnSpPr/>
            <p:nvPr/>
          </p:nvCxnSpPr>
          <p:spPr>
            <a:xfrm>
              <a:off x="2195736" y="2064436"/>
              <a:ext cx="0" cy="10045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 name="直接连接符 135"/>
            <p:cNvCxnSpPr/>
            <p:nvPr/>
          </p:nvCxnSpPr>
          <p:spPr>
            <a:xfrm>
              <a:off x="1278252" y="2105203"/>
              <a:ext cx="0" cy="10045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 name="直接连接符 136"/>
            <p:cNvCxnSpPr/>
            <p:nvPr/>
          </p:nvCxnSpPr>
          <p:spPr>
            <a:xfrm>
              <a:off x="3203848" y="3645024"/>
              <a:ext cx="0" cy="81169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8" name="直接连接符 137"/>
            <p:cNvCxnSpPr/>
            <p:nvPr/>
          </p:nvCxnSpPr>
          <p:spPr>
            <a:xfrm>
              <a:off x="2199184" y="3697430"/>
              <a:ext cx="0" cy="81169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9" name="直接连接符 138"/>
            <p:cNvCxnSpPr/>
            <p:nvPr/>
          </p:nvCxnSpPr>
          <p:spPr>
            <a:xfrm>
              <a:off x="1187624" y="3697430"/>
              <a:ext cx="0" cy="811690"/>
            </a:xfrm>
            <a:prstGeom prst="line">
              <a:avLst/>
            </a:prstGeom>
          </p:spPr>
          <p:style>
            <a:lnRef idx="1">
              <a:schemeClr val="accent1"/>
            </a:lnRef>
            <a:fillRef idx="0">
              <a:schemeClr val="accent1"/>
            </a:fillRef>
            <a:effectRef idx="0">
              <a:schemeClr val="accent1"/>
            </a:effectRef>
            <a:fontRef idx="minor">
              <a:schemeClr val="tx1"/>
            </a:fontRef>
          </p:style>
        </p:cxnSp>
        <p:sp>
          <p:nvSpPr>
            <p:cNvPr id="140" name="文本框 139"/>
            <p:cNvSpPr txBox="1"/>
            <p:nvPr/>
          </p:nvSpPr>
          <p:spPr>
            <a:xfrm>
              <a:off x="3995936" y="2733806"/>
              <a:ext cx="936104" cy="369332"/>
            </a:xfrm>
            <a:prstGeom prst="rect">
              <a:avLst/>
            </a:prstGeom>
            <a:noFill/>
          </p:spPr>
          <p:txBody>
            <a:bodyPr wrap="square" rtlCol="0">
              <a:spAutoFit/>
            </a:bodyPr>
            <a:lstStyle/>
            <a:p>
              <a:r>
                <a:rPr lang="zh-CN" altLang="en-US" dirty="0"/>
                <a:t>更衣室</a:t>
              </a:r>
              <a:endParaRPr lang="zh-CN" altLang="en-US" dirty="0"/>
            </a:p>
          </p:txBody>
        </p:sp>
        <p:cxnSp>
          <p:nvCxnSpPr>
            <p:cNvPr id="141" name="直接连接符 140"/>
            <p:cNvCxnSpPr/>
            <p:nvPr/>
          </p:nvCxnSpPr>
          <p:spPr>
            <a:xfrm>
              <a:off x="4067944" y="2064436"/>
              <a:ext cx="0" cy="10287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 name="直接连接符 141"/>
            <p:cNvCxnSpPr/>
            <p:nvPr/>
          </p:nvCxnSpPr>
          <p:spPr>
            <a:xfrm>
              <a:off x="395537" y="2043914"/>
              <a:ext cx="4658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 name="直接连接符 142"/>
            <p:cNvCxnSpPr/>
            <p:nvPr/>
          </p:nvCxnSpPr>
          <p:spPr>
            <a:xfrm>
              <a:off x="395537" y="4509120"/>
              <a:ext cx="4658216" cy="0"/>
            </a:xfrm>
            <a:prstGeom prst="line">
              <a:avLst/>
            </a:prstGeom>
          </p:spPr>
          <p:style>
            <a:lnRef idx="1">
              <a:schemeClr val="accent1"/>
            </a:lnRef>
            <a:fillRef idx="0">
              <a:schemeClr val="accent1"/>
            </a:fillRef>
            <a:effectRef idx="0">
              <a:schemeClr val="accent1"/>
            </a:effectRef>
            <a:fontRef idx="minor">
              <a:schemeClr val="tx1"/>
            </a:fontRef>
          </p:style>
        </p:cxnSp>
        <p:sp>
          <p:nvSpPr>
            <p:cNvPr id="144" name="文本框 143"/>
            <p:cNvSpPr txBox="1"/>
            <p:nvPr/>
          </p:nvSpPr>
          <p:spPr>
            <a:xfrm>
              <a:off x="3962888" y="2093781"/>
              <a:ext cx="1066013" cy="646331"/>
            </a:xfrm>
            <a:prstGeom prst="rect">
              <a:avLst/>
            </a:prstGeom>
            <a:noFill/>
          </p:spPr>
          <p:txBody>
            <a:bodyPr wrap="square" rtlCol="0">
              <a:spAutoFit/>
            </a:bodyPr>
            <a:lstStyle/>
            <a:p>
              <a:r>
                <a:rPr lang="zh-CN" altLang="en-US" dirty="0"/>
                <a:t>员工休息室</a:t>
              </a:r>
              <a:endParaRPr lang="zh-CN" altLang="en-US" dirty="0"/>
            </a:p>
          </p:txBody>
        </p:sp>
        <p:sp>
          <p:nvSpPr>
            <p:cNvPr id="145" name="文本框 144"/>
            <p:cNvSpPr txBox="1"/>
            <p:nvPr/>
          </p:nvSpPr>
          <p:spPr>
            <a:xfrm>
              <a:off x="4097562" y="3664834"/>
              <a:ext cx="936104" cy="923330"/>
            </a:xfrm>
            <a:prstGeom prst="rect">
              <a:avLst/>
            </a:prstGeom>
            <a:noFill/>
          </p:spPr>
          <p:txBody>
            <a:bodyPr wrap="square" rtlCol="0">
              <a:spAutoFit/>
            </a:bodyPr>
            <a:lstStyle/>
            <a:p>
              <a:r>
                <a:rPr lang="zh-CN" altLang="en-US" dirty="0"/>
                <a:t>防护用品储物间</a:t>
              </a:r>
              <a:endParaRPr lang="zh-CN" altLang="en-US" dirty="0"/>
            </a:p>
          </p:txBody>
        </p:sp>
        <p:cxnSp>
          <p:nvCxnSpPr>
            <p:cNvPr id="146" name="直接连接符 145"/>
            <p:cNvCxnSpPr/>
            <p:nvPr/>
          </p:nvCxnSpPr>
          <p:spPr>
            <a:xfrm>
              <a:off x="4132899" y="3645024"/>
              <a:ext cx="0" cy="864096"/>
            </a:xfrm>
            <a:prstGeom prst="line">
              <a:avLst/>
            </a:prstGeom>
          </p:spPr>
          <p:style>
            <a:lnRef idx="1">
              <a:schemeClr val="accent1"/>
            </a:lnRef>
            <a:fillRef idx="0">
              <a:schemeClr val="accent1"/>
            </a:fillRef>
            <a:effectRef idx="0">
              <a:schemeClr val="accent1"/>
            </a:effectRef>
            <a:fontRef idx="minor">
              <a:schemeClr val="tx1"/>
            </a:fontRef>
          </p:style>
        </p:cxnSp>
        <p:sp>
          <p:nvSpPr>
            <p:cNvPr id="147" name="文本框 146"/>
            <p:cNvSpPr txBox="1"/>
            <p:nvPr/>
          </p:nvSpPr>
          <p:spPr>
            <a:xfrm>
              <a:off x="3196795" y="2150191"/>
              <a:ext cx="936104" cy="646331"/>
            </a:xfrm>
            <a:prstGeom prst="rect">
              <a:avLst/>
            </a:prstGeom>
            <a:noFill/>
          </p:spPr>
          <p:txBody>
            <a:bodyPr wrap="square" rtlCol="0">
              <a:spAutoFit/>
            </a:bodyPr>
            <a:lstStyle/>
            <a:p>
              <a:r>
                <a:rPr lang="zh-CN" altLang="en-US" dirty="0"/>
                <a:t>护理员工作区</a:t>
              </a:r>
              <a:endParaRPr lang="zh-CN" altLang="en-US" dirty="0"/>
            </a:p>
          </p:txBody>
        </p:sp>
        <p:sp>
          <p:nvSpPr>
            <p:cNvPr id="148" name="文本框 147"/>
            <p:cNvSpPr txBox="1"/>
            <p:nvPr/>
          </p:nvSpPr>
          <p:spPr>
            <a:xfrm>
              <a:off x="2609494" y="3166324"/>
              <a:ext cx="936104" cy="369332"/>
            </a:xfrm>
            <a:prstGeom prst="rect">
              <a:avLst/>
            </a:prstGeom>
            <a:noFill/>
          </p:spPr>
          <p:txBody>
            <a:bodyPr wrap="square" rtlCol="0">
              <a:spAutoFit/>
            </a:bodyPr>
            <a:lstStyle/>
            <a:p>
              <a:r>
                <a:rPr lang="zh-CN" altLang="en-US" dirty="0"/>
                <a:t>内走廊</a:t>
              </a:r>
              <a:endParaRPr lang="zh-CN" altLang="en-US" dirty="0"/>
            </a:p>
          </p:txBody>
        </p:sp>
        <p:sp>
          <p:nvSpPr>
            <p:cNvPr id="149" name="文本框 148"/>
            <p:cNvSpPr txBox="1"/>
            <p:nvPr/>
          </p:nvSpPr>
          <p:spPr>
            <a:xfrm>
              <a:off x="2274640" y="3857758"/>
              <a:ext cx="936104" cy="369332"/>
            </a:xfrm>
            <a:prstGeom prst="rect">
              <a:avLst/>
            </a:prstGeom>
            <a:noFill/>
          </p:spPr>
          <p:txBody>
            <a:bodyPr wrap="square" rtlCol="0">
              <a:spAutoFit/>
            </a:bodyPr>
            <a:lstStyle/>
            <a:p>
              <a:r>
                <a:rPr lang="zh-CN" altLang="en-US" dirty="0"/>
                <a:t>隔离室</a:t>
              </a:r>
              <a:endParaRPr lang="zh-CN" altLang="en-US" dirty="0"/>
            </a:p>
          </p:txBody>
        </p:sp>
        <p:sp>
          <p:nvSpPr>
            <p:cNvPr id="150" name="文本框 149"/>
            <p:cNvSpPr txBox="1"/>
            <p:nvPr/>
          </p:nvSpPr>
          <p:spPr>
            <a:xfrm>
              <a:off x="382452" y="2261924"/>
              <a:ext cx="936104" cy="369332"/>
            </a:xfrm>
            <a:prstGeom prst="rect">
              <a:avLst/>
            </a:prstGeom>
            <a:noFill/>
          </p:spPr>
          <p:txBody>
            <a:bodyPr wrap="square" rtlCol="0">
              <a:spAutoFit/>
            </a:bodyPr>
            <a:lstStyle/>
            <a:p>
              <a:r>
                <a:rPr lang="zh-CN" altLang="en-US" dirty="0"/>
                <a:t>电梯</a:t>
              </a:r>
              <a:endParaRPr lang="zh-CN" altLang="en-US" dirty="0"/>
            </a:p>
          </p:txBody>
        </p:sp>
        <p:sp>
          <p:nvSpPr>
            <p:cNvPr id="151" name="文本框 150"/>
            <p:cNvSpPr txBox="1"/>
            <p:nvPr/>
          </p:nvSpPr>
          <p:spPr>
            <a:xfrm>
              <a:off x="1318556" y="3802511"/>
              <a:ext cx="936104" cy="369332"/>
            </a:xfrm>
            <a:prstGeom prst="rect">
              <a:avLst/>
            </a:prstGeom>
            <a:noFill/>
          </p:spPr>
          <p:txBody>
            <a:bodyPr wrap="square" rtlCol="0">
              <a:spAutoFit/>
            </a:bodyPr>
            <a:lstStyle/>
            <a:p>
              <a:r>
                <a:rPr lang="zh-CN" altLang="en-US" dirty="0"/>
                <a:t>隔离室</a:t>
              </a:r>
              <a:endParaRPr lang="zh-CN" altLang="en-US" dirty="0"/>
            </a:p>
          </p:txBody>
        </p:sp>
        <p:sp>
          <p:nvSpPr>
            <p:cNvPr id="152" name="文本框 151"/>
            <p:cNvSpPr txBox="1"/>
            <p:nvPr/>
          </p:nvSpPr>
          <p:spPr>
            <a:xfrm>
              <a:off x="381863" y="4119979"/>
              <a:ext cx="936104" cy="369332"/>
            </a:xfrm>
            <a:prstGeom prst="rect">
              <a:avLst/>
            </a:prstGeom>
            <a:noFill/>
          </p:spPr>
          <p:txBody>
            <a:bodyPr wrap="square" rtlCol="0">
              <a:spAutoFit/>
            </a:bodyPr>
            <a:lstStyle/>
            <a:p>
              <a:r>
                <a:rPr lang="zh-CN" altLang="en-US" dirty="0"/>
                <a:t>洗衣房</a:t>
              </a:r>
              <a:endParaRPr lang="zh-CN" altLang="en-US" dirty="0"/>
            </a:p>
          </p:txBody>
        </p:sp>
        <p:sp>
          <p:nvSpPr>
            <p:cNvPr id="153" name="文本框 152"/>
            <p:cNvSpPr txBox="1"/>
            <p:nvPr/>
          </p:nvSpPr>
          <p:spPr>
            <a:xfrm>
              <a:off x="342148" y="3715873"/>
              <a:ext cx="936104" cy="369332"/>
            </a:xfrm>
            <a:prstGeom prst="rect">
              <a:avLst/>
            </a:prstGeom>
            <a:noFill/>
          </p:spPr>
          <p:txBody>
            <a:bodyPr wrap="square" rtlCol="0">
              <a:spAutoFit/>
            </a:bodyPr>
            <a:lstStyle/>
            <a:p>
              <a:r>
                <a:rPr lang="zh-CN" altLang="en-US" dirty="0"/>
                <a:t>污物区</a:t>
              </a:r>
              <a:endParaRPr lang="zh-CN" altLang="en-US" dirty="0"/>
            </a:p>
          </p:txBody>
        </p:sp>
        <p:sp>
          <p:nvSpPr>
            <p:cNvPr id="154" name="文本框 153"/>
            <p:cNvSpPr txBox="1"/>
            <p:nvPr/>
          </p:nvSpPr>
          <p:spPr>
            <a:xfrm>
              <a:off x="3252085" y="3746871"/>
              <a:ext cx="936104" cy="646331"/>
            </a:xfrm>
            <a:prstGeom prst="rect">
              <a:avLst/>
            </a:prstGeom>
            <a:noFill/>
          </p:spPr>
          <p:txBody>
            <a:bodyPr wrap="square" rtlCol="0">
              <a:spAutoFit/>
            </a:bodyPr>
            <a:lstStyle/>
            <a:p>
              <a:r>
                <a:rPr lang="zh-CN" altLang="en-US" dirty="0"/>
                <a:t>护理员工作区</a:t>
              </a:r>
              <a:endParaRPr lang="zh-CN" altLang="en-US" dirty="0"/>
            </a:p>
          </p:txBody>
        </p:sp>
        <p:sp>
          <p:nvSpPr>
            <p:cNvPr id="155" name="文本框 154"/>
            <p:cNvSpPr txBox="1"/>
            <p:nvPr/>
          </p:nvSpPr>
          <p:spPr>
            <a:xfrm>
              <a:off x="2147854" y="2271111"/>
              <a:ext cx="936104" cy="369332"/>
            </a:xfrm>
            <a:prstGeom prst="rect">
              <a:avLst/>
            </a:prstGeom>
            <a:noFill/>
          </p:spPr>
          <p:txBody>
            <a:bodyPr wrap="square" rtlCol="0">
              <a:spAutoFit/>
            </a:bodyPr>
            <a:lstStyle/>
            <a:p>
              <a:r>
                <a:rPr lang="zh-CN" altLang="en-US" dirty="0"/>
                <a:t>隔离室</a:t>
              </a:r>
              <a:endParaRPr lang="zh-CN" altLang="en-US" dirty="0"/>
            </a:p>
          </p:txBody>
        </p:sp>
        <p:sp>
          <p:nvSpPr>
            <p:cNvPr id="156" name="文本框 155"/>
            <p:cNvSpPr txBox="1"/>
            <p:nvPr/>
          </p:nvSpPr>
          <p:spPr>
            <a:xfrm>
              <a:off x="1273733" y="2289925"/>
              <a:ext cx="936104" cy="369332"/>
            </a:xfrm>
            <a:prstGeom prst="rect">
              <a:avLst/>
            </a:prstGeom>
            <a:noFill/>
          </p:spPr>
          <p:txBody>
            <a:bodyPr wrap="square" rtlCol="0">
              <a:spAutoFit/>
            </a:bodyPr>
            <a:lstStyle/>
            <a:p>
              <a:r>
                <a:rPr lang="zh-CN" altLang="en-US" dirty="0"/>
                <a:t>隔离室</a:t>
              </a:r>
              <a:endParaRPr lang="zh-CN" altLang="en-US" dirty="0"/>
            </a:p>
          </p:txBody>
        </p:sp>
        <p:sp>
          <p:nvSpPr>
            <p:cNvPr id="157" name="文本框 156"/>
            <p:cNvSpPr txBox="1"/>
            <p:nvPr/>
          </p:nvSpPr>
          <p:spPr>
            <a:xfrm>
              <a:off x="2141442" y="1619898"/>
              <a:ext cx="936104" cy="369332"/>
            </a:xfrm>
            <a:prstGeom prst="rect">
              <a:avLst/>
            </a:prstGeom>
            <a:noFill/>
          </p:spPr>
          <p:txBody>
            <a:bodyPr wrap="square" rtlCol="0">
              <a:spAutoFit/>
            </a:bodyPr>
            <a:lstStyle/>
            <a:p>
              <a:r>
                <a:rPr lang="zh-CN" altLang="en-US" dirty="0"/>
                <a:t>外走廊</a:t>
              </a:r>
              <a:endParaRPr lang="zh-CN" altLang="en-US" dirty="0"/>
            </a:p>
          </p:txBody>
        </p:sp>
        <p:sp>
          <p:nvSpPr>
            <p:cNvPr id="158" name="文本框 157"/>
            <p:cNvSpPr txBox="1"/>
            <p:nvPr/>
          </p:nvSpPr>
          <p:spPr>
            <a:xfrm>
              <a:off x="2195736" y="4542768"/>
              <a:ext cx="936104" cy="369332"/>
            </a:xfrm>
            <a:prstGeom prst="rect">
              <a:avLst/>
            </a:prstGeom>
            <a:noFill/>
          </p:spPr>
          <p:txBody>
            <a:bodyPr wrap="square" rtlCol="0">
              <a:spAutoFit/>
            </a:bodyPr>
            <a:lstStyle/>
            <a:p>
              <a:r>
                <a:rPr lang="zh-CN" altLang="en-US" dirty="0"/>
                <a:t>外走廊</a:t>
              </a:r>
              <a:endParaRPr lang="zh-CN" altLang="en-US" dirty="0"/>
            </a:p>
          </p:txBody>
        </p:sp>
        <p:sp>
          <p:nvSpPr>
            <p:cNvPr id="159" name="文本框 158"/>
            <p:cNvSpPr txBox="1"/>
            <p:nvPr/>
          </p:nvSpPr>
          <p:spPr>
            <a:xfrm>
              <a:off x="4191489" y="3156133"/>
              <a:ext cx="936104" cy="369332"/>
            </a:xfrm>
            <a:prstGeom prst="rect">
              <a:avLst/>
            </a:prstGeom>
            <a:noFill/>
          </p:spPr>
          <p:txBody>
            <a:bodyPr wrap="square" rtlCol="0">
              <a:spAutoFit/>
            </a:bodyPr>
            <a:lstStyle/>
            <a:p>
              <a:r>
                <a:rPr lang="zh-CN" altLang="en-US" dirty="0"/>
                <a:t>入口</a:t>
              </a:r>
              <a:endParaRPr lang="zh-CN" altLang="en-US" dirty="0"/>
            </a:p>
          </p:txBody>
        </p:sp>
        <p:sp>
          <p:nvSpPr>
            <p:cNvPr id="160" name="文本框 159"/>
            <p:cNvSpPr txBox="1"/>
            <p:nvPr/>
          </p:nvSpPr>
          <p:spPr>
            <a:xfrm>
              <a:off x="342148" y="3187052"/>
              <a:ext cx="936104" cy="369332"/>
            </a:xfrm>
            <a:prstGeom prst="rect">
              <a:avLst/>
            </a:prstGeom>
            <a:noFill/>
          </p:spPr>
          <p:txBody>
            <a:bodyPr wrap="square" rtlCol="0">
              <a:spAutoFit/>
            </a:bodyPr>
            <a:lstStyle/>
            <a:p>
              <a:r>
                <a:rPr lang="zh-CN" altLang="en-US" dirty="0"/>
                <a:t>出口</a:t>
              </a:r>
              <a:endParaRPr lang="zh-CN" altLang="en-US" dirty="0"/>
            </a:p>
          </p:txBody>
        </p:sp>
        <p:sp>
          <p:nvSpPr>
            <p:cNvPr id="161" name="文本框 160"/>
            <p:cNvSpPr txBox="1"/>
            <p:nvPr/>
          </p:nvSpPr>
          <p:spPr>
            <a:xfrm>
              <a:off x="459003" y="4579968"/>
              <a:ext cx="936104" cy="369332"/>
            </a:xfrm>
            <a:prstGeom prst="rect">
              <a:avLst/>
            </a:prstGeom>
            <a:noFill/>
          </p:spPr>
          <p:txBody>
            <a:bodyPr wrap="square" rtlCol="0">
              <a:spAutoFit/>
            </a:bodyPr>
            <a:lstStyle/>
            <a:p>
              <a:r>
                <a:rPr lang="zh-CN" altLang="en-US" dirty="0"/>
                <a:t>出口</a:t>
              </a:r>
              <a:endParaRPr lang="zh-CN" altLang="en-US" dirty="0"/>
            </a:p>
          </p:txBody>
        </p:sp>
        <p:sp>
          <p:nvSpPr>
            <p:cNvPr id="162" name="文本框 161"/>
            <p:cNvSpPr txBox="1"/>
            <p:nvPr/>
          </p:nvSpPr>
          <p:spPr>
            <a:xfrm>
              <a:off x="459003" y="1594838"/>
              <a:ext cx="936104" cy="369332"/>
            </a:xfrm>
            <a:prstGeom prst="rect">
              <a:avLst/>
            </a:prstGeom>
            <a:noFill/>
          </p:spPr>
          <p:txBody>
            <a:bodyPr wrap="square" rtlCol="0">
              <a:spAutoFit/>
            </a:bodyPr>
            <a:lstStyle/>
            <a:p>
              <a:r>
                <a:rPr lang="zh-CN" altLang="en-US" dirty="0"/>
                <a:t>出口</a:t>
              </a:r>
              <a:endParaRPr lang="zh-CN" altLang="en-US" dirty="0"/>
            </a:p>
          </p:txBody>
        </p:sp>
      </p:grpSp>
      <p:sp>
        <p:nvSpPr>
          <p:cNvPr id="163" name="文本框 162"/>
          <p:cNvSpPr txBox="1"/>
          <p:nvPr/>
        </p:nvSpPr>
        <p:spPr>
          <a:xfrm>
            <a:off x="6013174" y="4948783"/>
            <a:ext cx="2181993" cy="523220"/>
          </a:xfrm>
          <a:prstGeom prst="rect">
            <a:avLst/>
          </a:prstGeom>
          <a:noFill/>
        </p:spPr>
        <p:txBody>
          <a:bodyPr wrap="square" rtlCol="0">
            <a:spAutoFit/>
          </a:bodyPr>
          <a:lstStyle/>
          <a:p>
            <a:r>
              <a:rPr lang="zh-CN" altLang="en-US" sz="2800" dirty="0">
                <a:solidFill>
                  <a:srgbClr val="00B050"/>
                </a:solidFill>
              </a:rPr>
              <a:t>非疫情期</a:t>
            </a:r>
            <a:endParaRPr lang="zh-CN" altLang="en-US" sz="2800" dirty="0">
              <a:solidFill>
                <a:srgbClr val="00B050"/>
              </a:solidFill>
            </a:endParaRPr>
          </a:p>
        </p:txBody>
      </p:sp>
      <p:sp>
        <p:nvSpPr>
          <p:cNvPr id="164" name="文本框 163"/>
          <p:cNvSpPr txBox="1"/>
          <p:nvPr/>
        </p:nvSpPr>
        <p:spPr>
          <a:xfrm>
            <a:off x="1285852" y="5015791"/>
            <a:ext cx="2601808" cy="461665"/>
          </a:xfrm>
          <a:prstGeom prst="rect">
            <a:avLst/>
          </a:prstGeom>
          <a:noFill/>
        </p:spPr>
        <p:txBody>
          <a:bodyPr wrap="square" rtlCol="0">
            <a:spAutoFit/>
          </a:bodyPr>
          <a:lstStyle/>
          <a:p>
            <a:r>
              <a:rPr lang="zh-CN" altLang="en-US" sz="2400" b="1" dirty="0">
                <a:solidFill>
                  <a:srgbClr val="FF0000"/>
                </a:solidFill>
              </a:rPr>
              <a:t>疫情期</a:t>
            </a:r>
            <a:endParaRPr lang="zh-CN" altLang="en-US" sz="2400" b="1" dirty="0">
              <a:solidFill>
                <a:srgbClr val="FF0000"/>
              </a:solidFill>
            </a:endParaRPr>
          </a:p>
        </p:txBody>
      </p:sp>
      <p:sp>
        <p:nvSpPr>
          <p:cNvPr id="165" name="文本框 164"/>
          <p:cNvSpPr txBox="1"/>
          <p:nvPr/>
        </p:nvSpPr>
        <p:spPr>
          <a:xfrm>
            <a:off x="8142327" y="3114013"/>
            <a:ext cx="897851" cy="369332"/>
          </a:xfrm>
          <a:prstGeom prst="rect">
            <a:avLst/>
          </a:prstGeom>
          <a:noFill/>
        </p:spPr>
        <p:txBody>
          <a:bodyPr wrap="square" rtlCol="0">
            <a:spAutoFit/>
          </a:bodyPr>
          <a:lstStyle/>
          <a:p>
            <a:r>
              <a:rPr lang="zh-CN" altLang="en-US" dirty="0"/>
              <a:t>出入口</a:t>
            </a:r>
            <a:endParaRPr lang="zh-CN" altLang="en-US" dirty="0"/>
          </a:p>
        </p:txBody>
      </p:sp>
      <p:sp>
        <p:nvSpPr>
          <p:cNvPr id="166" name="文本框 165"/>
          <p:cNvSpPr txBox="1"/>
          <p:nvPr/>
        </p:nvSpPr>
        <p:spPr>
          <a:xfrm>
            <a:off x="6361458" y="3144644"/>
            <a:ext cx="897851" cy="369332"/>
          </a:xfrm>
          <a:prstGeom prst="rect">
            <a:avLst/>
          </a:prstGeom>
          <a:noFill/>
        </p:spPr>
        <p:txBody>
          <a:bodyPr wrap="square" rtlCol="0">
            <a:spAutoFit/>
          </a:bodyPr>
          <a:lstStyle/>
          <a:p>
            <a:r>
              <a:rPr lang="zh-CN" altLang="en-US" dirty="0"/>
              <a:t>内走廊</a:t>
            </a:r>
            <a:endParaRPr lang="zh-CN" altLang="en-US" dirty="0"/>
          </a:p>
        </p:txBody>
      </p:sp>
      <p:sp>
        <p:nvSpPr>
          <p:cNvPr id="167" name="文本框 166"/>
          <p:cNvSpPr txBox="1"/>
          <p:nvPr/>
        </p:nvSpPr>
        <p:spPr>
          <a:xfrm>
            <a:off x="4633553" y="3154012"/>
            <a:ext cx="897851" cy="369332"/>
          </a:xfrm>
          <a:prstGeom prst="rect">
            <a:avLst/>
          </a:prstGeom>
          <a:noFill/>
        </p:spPr>
        <p:txBody>
          <a:bodyPr wrap="square" rtlCol="0">
            <a:spAutoFit/>
          </a:bodyPr>
          <a:lstStyle/>
          <a:p>
            <a:r>
              <a:rPr lang="zh-CN" altLang="en-US" dirty="0"/>
              <a:t>出入口</a:t>
            </a:r>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altLang="en-US" dirty="0"/>
              <a:t>二、竖向隔离</a:t>
            </a:r>
            <a:endParaRPr lang="zh-CN" altLang="en-US" dirty="0"/>
          </a:p>
        </p:txBody>
      </p:sp>
      <p:grpSp>
        <p:nvGrpSpPr>
          <p:cNvPr id="10" name="组合 9"/>
          <p:cNvGrpSpPr/>
          <p:nvPr/>
        </p:nvGrpSpPr>
        <p:grpSpPr>
          <a:xfrm>
            <a:off x="683568" y="2360935"/>
            <a:ext cx="2778064" cy="584197"/>
            <a:chOff x="1024706" y="1208944"/>
            <a:chExt cx="2354652" cy="1667585"/>
          </a:xfrm>
        </p:grpSpPr>
        <p:sp>
          <p:nvSpPr>
            <p:cNvPr id="11" name="圆角矩形 4"/>
            <p:cNvSpPr/>
            <p:nvPr/>
          </p:nvSpPr>
          <p:spPr bwMode="auto">
            <a:xfrm>
              <a:off x="1024706" y="1208944"/>
              <a:ext cx="2117090" cy="1667585"/>
            </a:xfrm>
            <a:prstGeom prst="roundRect">
              <a:avLst>
                <a:gd name="adj" fmla="val 7635"/>
              </a:avLst>
            </a:prstGeom>
            <a:gradFill flip="none" rotWithShape="1">
              <a:gsLst>
                <a:gs pos="50000">
                  <a:schemeClr val="bg1">
                    <a:lumMod val="95000"/>
                  </a:schemeClr>
                </a:gs>
                <a:gs pos="100000">
                  <a:schemeClr val="bg1">
                    <a:lumMod val="75000"/>
                  </a:schemeClr>
                </a:gs>
              </a:gsLst>
              <a:lin ang="2700000" scaled="1"/>
              <a:tileRect/>
            </a:gradFill>
            <a:ln w="38100">
              <a:gradFill>
                <a:gsLst>
                  <a:gs pos="50000">
                    <a:srgbClr val="00DFF6"/>
                  </a:gs>
                  <a:gs pos="100000">
                    <a:srgbClr val="002774"/>
                  </a:gs>
                </a:gsLst>
                <a:lin ang="5400000" scaled="0"/>
              </a:gradFill>
            </a:ln>
            <a:effectLst>
              <a:outerShdw blurRad="225425" dist="38100" dir="5220000" algn="ctr">
                <a:srgbClr val="000000">
                  <a:alpha val="33000"/>
                </a:srgbClr>
              </a:outerShdw>
            </a:effectLst>
            <a:scene3d>
              <a:camera prst="orthographicFront"/>
              <a:lightRig rig="flat" dir="t"/>
            </a:scene3d>
            <a:sp3d contourW="19050">
              <a:bevelT w="127000" prst="convex"/>
              <a:bevelB w="0" h="0"/>
              <a:contourClr>
                <a:schemeClr val="bg1"/>
              </a:contourClr>
            </a:sp3d>
          </p:spPr>
          <p:style>
            <a:lnRef idx="1">
              <a:schemeClr val="accent2"/>
            </a:lnRef>
            <a:fillRef idx="3">
              <a:schemeClr val="accent2"/>
            </a:fillRef>
            <a:effectRef idx="2">
              <a:schemeClr val="accent2"/>
            </a:effectRef>
            <a:fontRef idx="minor">
              <a:schemeClr val="lt1"/>
            </a:fontRef>
          </p:style>
          <p:txBody>
            <a:bodyPr anchor="ctr"/>
            <a:lstStyle/>
            <a:p>
              <a:endParaRPr lang="en-US" altLang="zh-CN" sz="2800" b="1" dirty="0"/>
            </a:p>
            <a:p>
              <a:endParaRPr lang="en-US" altLang="zh-CN" sz="2800" b="1" dirty="0"/>
            </a:p>
            <a:p>
              <a:endParaRPr lang="en-US" altLang="zh-CN" sz="2800" b="1" dirty="0"/>
            </a:p>
            <a:p>
              <a:endParaRPr lang="en-US" altLang="zh-CN" sz="2800" b="1" dirty="0"/>
            </a:p>
            <a:p>
              <a:endParaRPr lang="en-US" altLang="zh-CN" sz="2800" b="1" dirty="0"/>
            </a:p>
            <a:p>
              <a:endParaRPr lang="en-US" altLang="zh-CN" sz="2800" b="1" dirty="0"/>
            </a:p>
            <a:p>
              <a:endParaRPr lang="en-US" altLang="zh-CN" sz="2800" b="1" dirty="0"/>
            </a:p>
            <a:p>
              <a:endParaRPr lang="en-US" altLang="zh-CN" sz="2800" b="1" dirty="0"/>
            </a:p>
            <a:p>
              <a:endParaRPr lang="en-US" altLang="zh-CN" sz="2800" b="1" dirty="0">
                <a:solidFill>
                  <a:srgbClr val="FF0000"/>
                </a:solidFill>
              </a:endParaRPr>
            </a:p>
            <a:p>
              <a:endParaRPr lang="en-US" altLang="zh-CN" sz="2800" b="1" dirty="0">
                <a:solidFill>
                  <a:srgbClr val="FF0000"/>
                </a:solidFill>
              </a:endParaRPr>
            </a:p>
            <a:p>
              <a:endParaRPr lang="en-US" altLang="zh-CN" sz="2800" b="1" dirty="0">
                <a:solidFill>
                  <a:srgbClr val="FF0000"/>
                </a:solidFill>
              </a:endParaRPr>
            </a:p>
            <a:p>
              <a:endParaRPr lang="en-US" altLang="zh-CN" sz="2800" b="1" dirty="0">
                <a:solidFill>
                  <a:srgbClr val="FF0000"/>
                </a:solidFill>
              </a:endParaRPr>
            </a:p>
            <a:p>
              <a:endParaRPr lang="zh-CN" altLang="en-US" sz="2800" b="1" dirty="0">
                <a:solidFill>
                  <a:srgbClr val="FF0000"/>
                </a:solidFill>
              </a:endParaRPr>
            </a:p>
          </p:txBody>
        </p:sp>
        <p:sp>
          <p:nvSpPr>
            <p:cNvPr id="12" name="文本框 11"/>
            <p:cNvSpPr txBox="1"/>
            <p:nvPr/>
          </p:nvSpPr>
          <p:spPr>
            <a:xfrm>
              <a:off x="1262268" y="1642193"/>
              <a:ext cx="2117090" cy="1142110"/>
            </a:xfrm>
            <a:prstGeom prst="rect">
              <a:avLst/>
            </a:prstGeom>
            <a:noFill/>
          </p:spPr>
          <p:txBody>
            <a:bodyPr wrap="square" rtlCol="0">
              <a:spAutoFit/>
              <a:scene3d>
                <a:camera prst="orthographicFront"/>
                <a:lightRig rig="threePt" dir="t"/>
              </a:scene3d>
            </a:bodyPr>
            <a:lstStyle/>
            <a:p>
              <a:r>
                <a:rPr lang="en-US" altLang="zh-CN" sz="2000" dirty="0">
                  <a:solidFill>
                    <a:schemeClr val="accent1"/>
                  </a:solidFill>
                  <a:effectLst>
                    <a:outerShdw blurRad="38100" dist="25400" dir="5400000" algn="ctr" rotWithShape="0">
                      <a:srgbClr val="6E747A">
                        <a:alpha val="43000"/>
                      </a:srgbClr>
                    </a:outerShdw>
                  </a:effectLst>
                </a:rPr>
                <a:t>5</a:t>
              </a:r>
              <a:r>
                <a:rPr lang="zh-CN" altLang="en-US" sz="2000" dirty="0">
                  <a:solidFill>
                    <a:schemeClr val="accent1"/>
                  </a:solidFill>
                  <a:effectLst>
                    <a:outerShdw blurRad="38100" dist="25400" dir="5400000" algn="ctr" rotWithShape="0">
                      <a:srgbClr val="6E747A">
                        <a:alpha val="43000"/>
                      </a:srgbClr>
                    </a:outerShdw>
                  </a:effectLst>
                </a:rPr>
                <a:t>楼  生活区</a:t>
              </a:r>
              <a:endParaRPr lang="zh-CN" altLang="en-US" sz="2000" dirty="0">
                <a:solidFill>
                  <a:schemeClr val="accent1"/>
                </a:solidFill>
                <a:effectLst>
                  <a:outerShdw blurRad="38100" dist="25400" dir="5400000" algn="ctr" rotWithShape="0">
                    <a:srgbClr val="6E747A">
                      <a:alpha val="43000"/>
                    </a:srgbClr>
                  </a:outerShdw>
                </a:effectLst>
              </a:endParaRPr>
            </a:p>
          </p:txBody>
        </p:sp>
      </p:grpSp>
      <p:sp>
        <p:nvSpPr>
          <p:cNvPr id="16" name="矩形: 圆角 15"/>
          <p:cNvSpPr/>
          <p:nvPr/>
        </p:nvSpPr>
        <p:spPr>
          <a:xfrm>
            <a:off x="683568" y="1556792"/>
            <a:ext cx="2497784" cy="652601"/>
          </a:xfrm>
          <a:prstGeom prst="roundRect">
            <a:avLst/>
          </a:prstGeom>
          <a:solidFill>
            <a:schemeClr val="bg1"/>
          </a:soli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zh-CN" sz="2800" b="1" dirty="0"/>
              <a:t>6</a:t>
            </a:r>
            <a:r>
              <a:rPr lang="zh-CN" altLang="en-US" sz="2800" b="1" dirty="0"/>
              <a:t>楼 隔离区</a:t>
            </a:r>
            <a:endParaRPr lang="zh-CN" altLang="en-US" sz="2800" b="1" dirty="0"/>
          </a:p>
        </p:txBody>
      </p:sp>
      <p:grpSp>
        <p:nvGrpSpPr>
          <p:cNvPr id="20" name="组合 19"/>
          <p:cNvGrpSpPr/>
          <p:nvPr/>
        </p:nvGrpSpPr>
        <p:grpSpPr>
          <a:xfrm>
            <a:off x="719376" y="3133551"/>
            <a:ext cx="2778064" cy="584197"/>
            <a:chOff x="1024706" y="1208944"/>
            <a:chExt cx="2354652" cy="1667585"/>
          </a:xfrm>
        </p:grpSpPr>
        <p:sp>
          <p:nvSpPr>
            <p:cNvPr id="21" name="圆角矩形 4"/>
            <p:cNvSpPr/>
            <p:nvPr/>
          </p:nvSpPr>
          <p:spPr bwMode="auto">
            <a:xfrm>
              <a:off x="1024706" y="1208944"/>
              <a:ext cx="2117090" cy="1667585"/>
            </a:xfrm>
            <a:prstGeom prst="roundRect">
              <a:avLst>
                <a:gd name="adj" fmla="val 7635"/>
              </a:avLst>
            </a:prstGeom>
            <a:gradFill flip="none" rotWithShape="1">
              <a:gsLst>
                <a:gs pos="50000">
                  <a:schemeClr val="bg1">
                    <a:lumMod val="95000"/>
                  </a:schemeClr>
                </a:gs>
                <a:gs pos="100000">
                  <a:schemeClr val="bg1">
                    <a:lumMod val="75000"/>
                  </a:schemeClr>
                </a:gs>
              </a:gsLst>
              <a:lin ang="2700000" scaled="1"/>
              <a:tileRect/>
            </a:gradFill>
            <a:ln w="38100">
              <a:gradFill>
                <a:gsLst>
                  <a:gs pos="50000">
                    <a:srgbClr val="00DFF6"/>
                  </a:gs>
                  <a:gs pos="100000">
                    <a:srgbClr val="002774"/>
                  </a:gs>
                </a:gsLst>
                <a:lin ang="5400000" scaled="0"/>
              </a:gradFill>
            </a:ln>
            <a:effectLst>
              <a:outerShdw blurRad="225425" dist="38100" dir="5220000" algn="ctr">
                <a:srgbClr val="000000">
                  <a:alpha val="33000"/>
                </a:srgbClr>
              </a:outerShdw>
            </a:effectLst>
            <a:scene3d>
              <a:camera prst="orthographicFront"/>
              <a:lightRig rig="flat" dir="t"/>
            </a:scene3d>
            <a:sp3d contourW="19050">
              <a:bevelT w="127000" prst="convex"/>
              <a:bevelB w="0" h="0"/>
              <a:contourClr>
                <a:schemeClr val="bg1"/>
              </a:contourClr>
            </a:sp3d>
          </p:spPr>
          <p:style>
            <a:lnRef idx="1">
              <a:schemeClr val="accent2"/>
            </a:lnRef>
            <a:fillRef idx="3">
              <a:schemeClr val="accent2"/>
            </a:fillRef>
            <a:effectRef idx="2">
              <a:schemeClr val="accent2"/>
            </a:effectRef>
            <a:fontRef idx="minor">
              <a:schemeClr val="lt1"/>
            </a:fontRef>
          </p:style>
          <p:txBody>
            <a:bodyPr anchor="ctr"/>
            <a:lstStyle/>
            <a:p>
              <a:endParaRPr lang="en-US" altLang="zh-CN" sz="2800" b="1" dirty="0"/>
            </a:p>
            <a:p>
              <a:endParaRPr lang="en-US" altLang="zh-CN" sz="2800" b="1" dirty="0"/>
            </a:p>
            <a:p>
              <a:endParaRPr lang="en-US" altLang="zh-CN" sz="2800" b="1" dirty="0"/>
            </a:p>
            <a:p>
              <a:endParaRPr lang="en-US" altLang="zh-CN" sz="2800" b="1" dirty="0"/>
            </a:p>
            <a:p>
              <a:endParaRPr lang="en-US" altLang="zh-CN" sz="2800" b="1" dirty="0"/>
            </a:p>
            <a:p>
              <a:endParaRPr lang="en-US" altLang="zh-CN" sz="2800" b="1" dirty="0"/>
            </a:p>
            <a:p>
              <a:endParaRPr lang="en-US" altLang="zh-CN" sz="2800" b="1" dirty="0"/>
            </a:p>
            <a:p>
              <a:endParaRPr lang="en-US" altLang="zh-CN" sz="2800" b="1" dirty="0"/>
            </a:p>
            <a:p>
              <a:endParaRPr lang="en-US" altLang="zh-CN" sz="2800" b="1" dirty="0">
                <a:solidFill>
                  <a:srgbClr val="FF0000"/>
                </a:solidFill>
              </a:endParaRPr>
            </a:p>
            <a:p>
              <a:endParaRPr lang="en-US" altLang="zh-CN" sz="2800" b="1" dirty="0">
                <a:solidFill>
                  <a:srgbClr val="FF0000"/>
                </a:solidFill>
              </a:endParaRPr>
            </a:p>
            <a:p>
              <a:endParaRPr lang="en-US" altLang="zh-CN" sz="2800" b="1" dirty="0">
                <a:solidFill>
                  <a:srgbClr val="FF0000"/>
                </a:solidFill>
              </a:endParaRPr>
            </a:p>
            <a:p>
              <a:endParaRPr lang="en-US" altLang="zh-CN" sz="2800" b="1" dirty="0">
                <a:solidFill>
                  <a:srgbClr val="FF0000"/>
                </a:solidFill>
              </a:endParaRPr>
            </a:p>
            <a:p>
              <a:endParaRPr lang="zh-CN" altLang="en-US" sz="2800" b="1" dirty="0">
                <a:solidFill>
                  <a:srgbClr val="FF0000"/>
                </a:solidFill>
              </a:endParaRPr>
            </a:p>
          </p:txBody>
        </p:sp>
        <p:sp>
          <p:nvSpPr>
            <p:cNvPr id="22" name="文本框 21"/>
            <p:cNvSpPr txBox="1"/>
            <p:nvPr/>
          </p:nvSpPr>
          <p:spPr>
            <a:xfrm>
              <a:off x="1262268" y="1642193"/>
              <a:ext cx="2117090" cy="1142110"/>
            </a:xfrm>
            <a:prstGeom prst="rect">
              <a:avLst/>
            </a:prstGeom>
            <a:noFill/>
          </p:spPr>
          <p:txBody>
            <a:bodyPr wrap="square" rtlCol="0">
              <a:spAutoFit/>
              <a:scene3d>
                <a:camera prst="orthographicFront"/>
                <a:lightRig rig="threePt" dir="t"/>
              </a:scene3d>
            </a:bodyPr>
            <a:lstStyle/>
            <a:p>
              <a:r>
                <a:rPr lang="en-US" altLang="zh-CN" sz="2000" dirty="0">
                  <a:solidFill>
                    <a:schemeClr val="accent1"/>
                  </a:solidFill>
                  <a:effectLst>
                    <a:outerShdw blurRad="38100" dist="25400" dir="5400000" algn="ctr" rotWithShape="0">
                      <a:srgbClr val="6E747A">
                        <a:alpha val="43000"/>
                      </a:srgbClr>
                    </a:outerShdw>
                  </a:effectLst>
                </a:rPr>
                <a:t>4</a:t>
              </a:r>
              <a:r>
                <a:rPr lang="zh-CN" altLang="en-US" sz="2000" dirty="0">
                  <a:solidFill>
                    <a:schemeClr val="accent1"/>
                  </a:solidFill>
                  <a:effectLst>
                    <a:outerShdw blurRad="38100" dist="25400" dir="5400000" algn="ctr" rotWithShape="0">
                      <a:srgbClr val="6E747A">
                        <a:alpha val="43000"/>
                      </a:srgbClr>
                    </a:outerShdw>
                  </a:effectLst>
                </a:rPr>
                <a:t>楼  生活区</a:t>
              </a:r>
              <a:endParaRPr lang="zh-CN" altLang="en-US" sz="2000" dirty="0">
                <a:solidFill>
                  <a:schemeClr val="accent1"/>
                </a:solidFill>
                <a:effectLst>
                  <a:outerShdw blurRad="38100" dist="25400" dir="5400000" algn="ctr" rotWithShape="0">
                    <a:srgbClr val="6E747A">
                      <a:alpha val="43000"/>
                    </a:srgbClr>
                  </a:outerShdw>
                </a:effectLst>
              </a:endParaRPr>
            </a:p>
          </p:txBody>
        </p:sp>
      </p:grpSp>
      <p:grpSp>
        <p:nvGrpSpPr>
          <p:cNvPr id="23" name="组合 22"/>
          <p:cNvGrpSpPr/>
          <p:nvPr/>
        </p:nvGrpSpPr>
        <p:grpSpPr>
          <a:xfrm>
            <a:off x="689680" y="3900817"/>
            <a:ext cx="2778064" cy="584197"/>
            <a:chOff x="1024706" y="1208944"/>
            <a:chExt cx="2354652" cy="1667585"/>
          </a:xfrm>
        </p:grpSpPr>
        <p:sp>
          <p:nvSpPr>
            <p:cNvPr id="24" name="圆角矩形 4"/>
            <p:cNvSpPr/>
            <p:nvPr/>
          </p:nvSpPr>
          <p:spPr bwMode="auto">
            <a:xfrm>
              <a:off x="1024706" y="1208944"/>
              <a:ext cx="2117090" cy="1667585"/>
            </a:xfrm>
            <a:prstGeom prst="roundRect">
              <a:avLst>
                <a:gd name="adj" fmla="val 7635"/>
              </a:avLst>
            </a:prstGeom>
            <a:gradFill flip="none" rotWithShape="1">
              <a:gsLst>
                <a:gs pos="50000">
                  <a:schemeClr val="bg1">
                    <a:lumMod val="95000"/>
                  </a:schemeClr>
                </a:gs>
                <a:gs pos="100000">
                  <a:schemeClr val="bg1">
                    <a:lumMod val="75000"/>
                  </a:schemeClr>
                </a:gs>
              </a:gsLst>
              <a:lin ang="2700000" scaled="1"/>
              <a:tileRect/>
            </a:gradFill>
            <a:ln w="38100">
              <a:gradFill>
                <a:gsLst>
                  <a:gs pos="50000">
                    <a:srgbClr val="00DFF6"/>
                  </a:gs>
                  <a:gs pos="100000">
                    <a:srgbClr val="002774"/>
                  </a:gs>
                </a:gsLst>
                <a:lin ang="5400000" scaled="0"/>
              </a:gradFill>
            </a:ln>
            <a:effectLst>
              <a:outerShdw blurRad="225425" dist="38100" dir="5220000" algn="ctr">
                <a:srgbClr val="000000">
                  <a:alpha val="33000"/>
                </a:srgbClr>
              </a:outerShdw>
            </a:effectLst>
            <a:scene3d>
              <a:camera prst="orthographicFront"/>
              <a:lightRig rig="flat" dir="t"/>
            </a:scene3d>
            <a:sp3d contourW="19050">
              <a:bevelT w="127000" prst="convex"/>
              <a:bevelB w="0" h="0"/>
              <a:contourClr>
                <a:schemeClr val="bg1"/>
              </a:contourClr>
            </a:sp3d>
          </p:spPr>
          <p:style>
            <a:lnRef idx="1">
              <a:schemeClr val="accent2"/>
            </a:lnRef>
            <a:fillRef idx="3">
              <a:schemeClr val="accent2"/>
            </a:fillRef>
            <a:effectRef idx="2">
              <a:schemeClr val="accent2"/>
            </a:effectRef>
            <a:fontRef idx="minor">
              <a:schemeClr val="lt1"/>
            </a:fontRef>
          </p:style>
          <p:txBody>
            <a:bodyPr anchor="ctr"/>
            <a:lstStyle/>
            <a:p>
              <a:endParaRPr lang="en-US" altLang="zh-CN" sz="2800" b="1" dirty="0"/>
            </a:p>
            <a:p>
              <a:endParaRPr lang="en-US" altLang="zh-CN" sz="2800" b="1" dirty="0"/>
            </a:p>
            <a:p>
              <a:endParaRPr lang="en-US" altLang="zh-CN" sz="2800" b="1" dirty="0"/>
            </a:p>
            <a:p>
              <a:endParaRPr lang="en-US" altLang="zh-CN" sz="2800" b="1" dirty="0"/>
            </a:p>
            <a:p>
              <a:endParaRPr lang="en-US" altLang="zh-CN" sz="2800" b="1" dirty="0"/>
            </a:p>
            <a:p>
              <a:endParaRPr lang="en-US" altLang="zh-CN" sz="2800" b="1" dirty="0"/>
            </a:p>
            <a:p>
              <a:endParaRPr lang="en-US" altLang="zh-CN" sz="2800" b="1" dirty="0"/>
            </a:p>
            <a:p>
              <a:endParaRPr lang="en-US" altLang="zh-CN" sz="2800" b="1" dirty="0"/>
            </a:p>
            <a:p>
              <a:endParaRPr lang="en-US" altLang="zh-CN" sz="2800" b="1" dirty="0">
                <a:solidFill>
                  <a:srgbClr val="FF0000"/>
                </a:solidFill>
              </a:endParaRPr>
            </a:p>
            <a:p>
              <a:endParaRPr lang="en-US" altLang="zh-CN" sz="2800" b="1" dirty="0">
                <a:solidFill>
                  <a:srgbClr val="FF0000"/>
                </a:solidFill>
              </a:endParaRPr>
            </a:p>
            <a:p>
              <a:endParaRPr lang="en-US" altLang="zh-CN" sz="2800" b="1" dirty="0">
                <a:solidFill>
                  <a:srgbClr val="FF0000"/>
                </a:solidFill>
              </a:endParaRPr>
            </a:p>
            <a:p>
              <a:endParaRPr lang="en-US" altLang="zh-CN" sz="2800" b="1" dirty="0">
                <a:solidFill>
                  <a:srgbClr val="FF0000"/>
                </a:solidFill>
              </a:endParaRPr>
            </a:p>
            <a:p>
              <a:endParaRPr lang="zh-CN" altLang="en-US" sz="2800" b="1" dirty="0">
                <a:solidFill>
                  <a:srgbClr val="FF0000"/>
                </a:solidFill>
              </a:endParaRPr>
            </a:p>
          </p:txBody>
        </p:sp>
        <p:sp>
          <p:nvSpPr>
            <p:cNvPr id="25" name="文本框 24"/>
            <p:cNvSpPr txBox="1"/>
            <p:nvPr/>
          </p:nvSpPr>
          <p:spPr>
            <a:xfrm>
              <a:off x="1262268" y="1642193"/>
              <a:ext cx="2117090" cy="1142110"/>
            </a:xfrm>
            <a:prstGeom prst="rect">
              <a:avLst/>
            </a:prstGeom>
            <a:noFill/>
          </p:spPr>
          <p:txBody>
            <a:bodyPr wrap="square" rtlCol="0">
              <a:spAutoFit/>
              <a:scene3d>
                <a:camera prst="orthographicFront"/>
                <a:lightRig rig="threePt" dir="t"/>
              </a:scene3d>
            </a:bodyPr>
            <a:lstStyle/>
            <a:p>
              <a:r>
                <a:rPr lang="en-US" altLang="zh-CN" sz="2000" dirty="0">
                  <a:solidFill>
                    <a:schemeClr val="accent1"/>
                  </a:solidFill>
                  <a:effectLst>
                    <a:outerShdw blurRad="38100" dist="25400" dir="5400000" algn="ctr" rotWithShape="0">
                      <a:srgbClr val="6E747A">
                        <a:alpha val="43000"/>
                      </a:srgbClr>
                    </a:outerShdw>
                  </a:effectLst>
                </a:rPr>
                <a:t>3</a:t>
              </a:r>
              <a:r>
                <a:rPr lang="zh-CN" altLang="en-US" sz="2000" dirty="0">
                  <a:solidFill>
                    <a:schemeClr val="accent1"/>
                  </a:solidFill>
                  <a:effectLst>
                    <a:outerShdw blurRad="38100" dist="25400" dir="5400000" algn="ctr" rotWithShape="0">
                      <a:srgbClr val="6E747A">
                        <a:alpha val="43000"/>
                      </a:srgbClr>
                    </a:outerShdw>
                  </a:effectLst>
                </a:rPr>
                <a:t>楼  生活区</a:t>
              </a:r>
              <a:endParaRPr lang="zh-CN" altLang="en-US" sz="2000" dirty="0">
                <a:solidFill>
                  <a:schemeClr val="accent1"/>
                </a:solidFill>
                <a:effectLst>
                  <a:outerShdw blurRad="38100" dist="25400" dir="5400000" algn="ctr" rotWithShape="0">
                    <a:srgbClr val="6E747A">
                      <a:alpha val="43000"/>
                    </a:srgbClr>
                  </a:outerShdw>
                </a:effectLst>
              </a:endParaRPr>
            </a:p>
          </p:txBody>
        </p:sp>
      </p:grpSp>
      <p:grpSp>
        <p:nvGrpSpPr>
          <p:cNvPr id="26" name="组合 25"/>
          <p:cNvGrpSpPr/>
          <p:nvPr/>
        </p:nvGrpSpPr>
        <p:grpSpPr>
          <a:xfrm>
            <a:off x="719376" y="4659414"/>
            <a:ext cx="2778064" cy="584197"/>
            <a:chOff x="1024706" y="1208944"/>
            <a:chExt cx="2354652" cy="1667585"/>
          </a:xfrm>
        </p:grpSpPr>
        <p:sp>
          <p:nvSpPr>
            <p:cNvPr id="27" name="圆角矩形 4"/>
            <p:cNvSpPr/>
            <p:nvPr/>
          </p:nvSpPr>
          <p:spPr bwMode="auto">
            <a:xfrm>
              <a:off x="1024706" y="1208944"/>
              <a:ext cx="2117090" cy="1667585"/>
            </a:xfrm>
            <a:prstGeom prst="roundRect">
              <a:avLst>
                <a:gd name="adj" fmla="val 7635"/>
              </a:avLst>
            </a:prstGeom>
            <a:gradFill flip="none" rotWithShape="1">
              <a:gsLst>
                <a:gs pos="50000">
                  <a:schemeClr val="bg1">
                    <a:lumMod val="95000"/>
                  </a:schemeClr>
                </a:gs>
                <a:gs pos="100000">
                  <a:schemeClr val="bg1">
                    <a:lumMod val="75000"/>
                  </a:schemeClr>
                </a:gs>
              </a:gsLst>
              <a:lin ang="2700000" scaled="1"/>
              <a:tileRect/>
            </a:gradFill>
            <a:ln w="38100">
              <a:gradFill>
                <a:gsLst>
                  <a:gs pos="50000">
                    <a:srgbClr val="00DFF6"/>
                  </a:gs>
                  <a:gs pos="100000">
                    <a:srgbClr val="002774"/>
                  </a:gs>
                </a:gsLst>
                <a:lin ang="5400000" scaled="0"/>
              </a:gradFill>
            </a:ln>
            <a:effectLst>
              <a:outerShdw blurRad="225425" dist="38100" dir="5220000" algn="ctr">
                <a:srgbClr val="000000">
                  <a:alpha val="33000"/>
                </a:srgbClr>
              </a:outerShdw>
            </a:effectLst>
            <a:scene3d>
              <a:camera prst="orthographicFront"/>
              <a:lightRig rig="flat" dir="t"/>
            </a:scene3d>
            <a:sp3d contourW="19050">
              <a:bevelT w="127000" prst="convex"/>
              <a:bevelB w="0" h="0"/>
              <a:contourClr>
                <a:schemeClr val="bg1"/>
              </a:contourClr>
            </a:sp3d>
          </p:spPr>
          <p:style>
            <a:lnRef idx="1">
              <a:schemeClr val="accent2"/>
            </a:lnRef>
            <a:fillRef idx="3">
              <a:schemeClr val="accent2"/>
            </a:fillRef>
            <a:effectRef idx="2">
              <a:schemeClr val="accent2"/>
            </a:effectRef>
            <a:fontRef idx="minor">
              <a:schemeClr val="lt1"/>
            </a:fontRef>
          </p:style>
          <p:txBody>
            <a:bodyPr anchor="ctr"/>
            <a:lstStyle/>
            <a:p>
              <a:endParaRPr lang="en-US" altLang="zh-CN" sz="2800" b="1" dirty="0"/>
            </a:p>
            <a:p>
              <a:endParaRPr lang="en-US" altLang="zh-CN" sz="2800" b="1" dirty="0"/>
            </a:p>
            <a:p>
              <a:endParaRPr lang="en-US" altLang="zh-CN" sz="2800" b="1" dirty="0"/>
            </a:p>
            <a:p>
              <a:endParaRPr lang="en-US" altLang="zh-CN" sz="2800" b="1" dirty="0"/>
            </a:p>
            <a:p>
              <a:endParaRPr lang="en-US" altLang="zh-CN" sz="2800" b="1" dirty="0"/>
            </a:p>
            <a:p>
              <a:endParaRPr lang="en-US" altLang="zh-CN" sz="2800" b="1" dirty="0"/>
            </a:p>
            <a:p>
              <a:endParaRPr lang="en-US" altLang="zh-CN" sz="2800" b="1" dirty="0"/>
            </a:p>
            <a:p>
              <a:endParaRPr lang="en-US" altLang="zh-CN" sz="2800" b="1" dirty="0"/>
            </a:p>
            <a:p>
              <a:endParaRPr lang="en-US" altLang="zh-CN" sz="2800" b="1" dirty="0">
                <a:solidFill>
                  <a:srgbClr val="FF0000"/>
                </a:solidFill>
              </a:endParaRPr>
            </a:p>
            <a:p>
              <a:endParaRPr lang="en-US" altLang="zh-CN" sz="2800" b="1" dirty="0">
                <a:solidFill>
                  <a:srgbClr val="FF0000"/>
                </a:solidFill>
              </a:endParaRPr>
            </a:p>
            <a:p>
              <a:endParaRPr lang="en-US" altLang="zh-CN" sz="2800" b="1" dirty="0">
                <a:solidFill>
                  <a:srgbClr val="FF0000"/>
                </a:solidFill>
              </a:endParaRPr>
            </a:p>
            <a:p>
              <a:endParaRPr lang="en-US" altLang="zh-CN" sz="2800" b="1" dirty="0">
                <a:solidFill>
                  <a:srgbClr val="FF0000"/>
                </a:solidFill>
              </a:endParaRPr>
            </a:p>
            <a:p>
              <a:endParaRPr lang="zh-CN" altLang="en-US" sz="2800" b="1" dirty="0">
                <a:solidFill>
                  <a:srgbClr val="FF0000"/>
                </a:solidFill>
              </a:endParaRPr>
            </a:p>
          </p:txBody>
        </p:sp>
        <p:sp>
          <p:nvSpPr>
            <p:cNvPr id="28" name="文本框 27"/>
            <p:cNvSpPr txBox="1"/>
            <p:nvPr/>
          </p:nvSpPr>
          <p:spPr>
            <a:xfrm>
              <a:off x="1262268" y="1642193"/>
              <a:ext cx="2117090" cy="1142110"/>
            </a:xfrm>
            <a:prstGeom prst="rect">
              <a:avLst/>
            </a:prstGeom>
            <a:noFill/>
          </p:spPr>
          <p:txBody>
            <a:bodyPr wrap="square" rtlCol="0">
              <a:spAutoFit/>
              <a:scene3d>
                <a:camera prst="orthographicFront"/>
                <a:lightRig rig="threePt" dir="t"/>
              </a:scene3d>
            </a:bodyPr>
            <a:lstStyle/>
            <a:p>
              <a:r>
                <a:rPr lang="en-US" altLang="zh-CN" sz="2000" dirty="0">
                  <a:solidFill>
                    <a:schemeClr val="accent1"/>
                  </a:solidFill>
                  <a:effectLst>
                    <a:outerShdw blurRad="38100" dist="25400" dir="5400000" algn="ctr" rotWithShape="0">
                      <a:srgbClr val="6E747A">
                        <a:alpha val="43000"/>
                      </a:srgbClr>
                    </a:outerShdw>
                  </a:effectLst>
                </a:rPr>
                <a:t>2</a:t>
              </a:r>
              <a:r>
                <a:rPr lang="zh-CN" altLang="en-US" sz="2000" dirty="0">
                  <a:solidFill>
                    <a:schemeClr val="accent1"/>
                  </a:solidFill>
                  <a:effectLst>
                    <a:outerShdw blurRad="38100" dist="25400" dir="5400000" algn="ctr" rotWithShape="0">
                      <a:srgbClr val="6E747A">
                        <a:alpha val="43000"/>
                      </a:srgbClr>
                    </a:outerShdw>
                  </a:effectLst>
                </a:rPr>
                <a:t>楼  生活区</a:t>
              </a:r>
              <a:endParaRPr lang="zh-CN" altLang="en-US" sz="2000" dirty="0">
                <a:solidFill>
                  <a:schemeClr val="accent1"/>
                </a:solidFill>
                <a:effectLst>
                  <a:outerShdw blurRad="38100" dist="25400" dir="5400000" algn="ctr" rotWithShape="0">
                    <a:srgbClr val="6E747A">
                      <a:alpha val="43000"/>
                    </a:srgbClr>
                  </a:outerShdw>
                </a:effectLst>
              </a:endParaRPr>
            </a:p>
          </p:txBody>
        </p:sp>
      </p:grpSp>
      <p:grpSp>
        <p:nvGrpSpPr>
          <p:cNvPr id="29" name="组合 28"/>
          <p:cNvGrpSpPr/>
          <p:nvPr/>
        </p:nvGrpSpPr>
        <p:grpSpPr>
          <a:xfrm>
            <a:off x="683568" y="5450320"/>
            <a:ext cx="2778064" cy="584197"/>
            <a:chOff x="1024706" y="1208944"/>
            <a:chExt cx="2354652" cy="1667585"/>
          </a:xfrm>
        </p:grpSpPr>
        <p:sp>
          <p:nvSpPr>
            <p:cNvPr id="30" name="圆角矩形 4"/>
            <p:cNvSpPr/>
            <p:nvPr/>
          </p:nvSpPr>
          <p:spPr bwMode="auto">
            <a:xfrm>
              <a:off x="1024706" y="1208944"/>
              <a:ext cx="2117090" cy="1667585"/>
            </a:xfrm>
            <a:prstGeom prst="roundRect">
              <a:avLst>
                <a:gd name="adj" fmla="val 7635"/>
              </a:avLst>
            </a:prstGeom>
            <a:gradFill flip="none" rotWithShape="1">
              <a:gsLst>
                <a:gs pos="50000">
                  <a:schemeClr val="bg1">
                    <a:lumMod val="95000"/>
                  </a:schemeClr>
                </a:gs>
                <a:gs pos="100000">
                  <a:schemeClr val="bg1">
                    <a:lumMod val="75000"/>
                  </a:schemeClr>
                </a:gs>
              </a:gsLst>
              <a:lin ang="2700000" scaled="1"/>
              <a:tileRect/>
            </a:gradFill>
            <a:ln w="38100">
              <a:gradFill>
                <a:gsLst>
                  <a:gs pos="50000">
                    <a:srgbClr val="00DFF6"/>
                  </a:gs>
                  <a:gs pos="100000">
                    <a:srgbClr val="002774"/>
                  </a:gs>
                </a:gsLst>
                <a:lin ang="5400000" scaled="0"/>
              </a:gradFill>
            </a:ln>
            <a:effectLst>
              <a:outerShdw blurRad="225425" dist="38100" dir="5220000" algn="ctr">
                <a:srgbClr val="000000">
                  <a:alpha val="33000"/>
                </a:srgbClr>
              </a:outerShdw>
            </a:effectLst>
            <a:scene3d>
              <a:camera prst="orthographicFront"/>
              <a:lightRig rig="flat" dir="t"/>
            </a:scene3d>
            <a:sp3d contourW="19050">
              <a:bevelT w="127000" prst="convex"/>
              <a:bevelB w="0" h="0"/>
              <a:contourClr>
                <a:schemeClr val="bg1"/>
              </a:contourClr>
            </a:sp3d>
          </p:spPr>
          <p:style>
            <a:lnRef idx="1">
              <a:schemeClr val="accent2"/>
            </a:lnRef>
            <a:fillRef idx="3">
              <a:schemeClr val="accent2"/>
            </a:fillRef>
            <a:effectRef idx="2">
              <a:schemeClr val="accent2"/>
            </a:effectRef>
            <a:fontRef idx="minor">
              <a:schemeClr val="lt1"/>
            </a:fontRef>
          </p:style>
          <p:txBody>
            <a:bodyPr anchor="ctr"/>
            <a:lstStyle/>
            <a:p>
              <a:endParaRPr lang="en-US" altLang="zh-CN" sz="2800" b="1" dirty="0"/>
            </a:p>
            <a:p>
              <a:endParaRPr lang="en-US" altLang="zh-CN" sz="2800" b="1" dirty="0"/>
            </a:p>
            <a:p>
              <a:endParaRPr lang="en-US" altLang="zh-CN" sz="2800" b="1" dirty="0"/>
            </a:p>
            <a:p>
              <a:endParaRPr lang="en-US" altLang="zh-CN" sz="2800" b="1" dirty="0"/>
            </a:p>
            <a:p>
              <a:endParaRPr lang="en-US" altLang="zh-CN" sz="2800" b="1" dirty="0"/>
            </a:p>
            <a:p>
              <a:endParaRPr lang="en-US" altLang="zh-CN" sz="2800" b="1" dirty="0"/>
            </a:p>
            <a:p>
              <a:endParaRPr lang="en-US" altLang="zh-CN" sz="2800" b="1" dirty="0"/>
            </a:p>
            <a:p>
              <a:endParaRPr lang="en-US" altLang="zh-CN" sz="2800" b="1" dirty="0"/>
            </a:p>
            <a:p>
              <a:endParaRPr lang="en-US" altLang="zh-CN" sz="2800" b="1" dirty="0">
                <a:solidFill>
                  <a:srgbClr val="FF0000"/>
                </a:solidFill>
              </a:endParaRPr>
            </a:p>
            <a:p>
              <a:endParaRPr lang="en-US" altLang="zh-CN" sz="2800" b="1" dirty="0">
                <a:solidFill>
                  <a:srgbClr val="FF0000"/>
                </a:solidFill>
              </a:endParaRPr>
            </a:p>
            <a:p>
              <a:endParaRPr lang="en-US" altLang="zh-CN" sz="2800" b="1" dirty="0">
                <a:solidFill>
                  <a:srgbClr val="FF0000"/>
                </a:solidFill>
              </a:endParaRPr>
            </a:p>
            <a:p>
              <a:endParaRPr lang="en-US" altLang="zh-CN" sz="2800" b="1" dirty="0">
                <a:solidFill>
                  <a:srgbClr val="FF0000"/>
                </a:solidFill>
              </a:endParaRPr>
            </a:p>
            <a:p>
              <a:endParaRPr lang="zh-CN" altLang="en-US" sz="2800" b="1" dirty="0">
                <a:solidFill>
                  <a:srgbClr val="FF0000"/>
                </a:solidFill>
              </a:endParaRPr>
            </a:p>
          </p:txBody>
        </p:sp>
        <p:sp>
          <p:nvSpPr>
            <p:cNvPr id="31" name="文本框 30"/>
            <p:cNvSpPr txBox="1"/>
            <p:nvPr/>
          </p:nvSpPr>
          <p:spPr>
            <a:xfrm>
              <a:off x="1262268" y="1642193"/>
              <a:ext cx="2117090" cy="1142110"/>
            </a:xfrm>
            <a:prstGeom prst="rect">
              <a:avLst/>
            </a:prstGeom>
            <a:noFill/>
          </p:spPr>
          <p:txBody>
            <a:bodyPr wrap="square" rtlCol="0">
              <a:spAutoFit/>
              <a:scene3d>
                <a:camera prst="orthographicFront"/>
                <a:lightRig rig="threePt" dir="t"/>
              </a:scene3d>
            </a:bodyPr>
            <a:lstStyle/>
            <a:p>
              <a:r>
                <a:rPr lang="en-US" altLang="zh-CN" sz="2000" dirty="0">
                  <a:solidFill>
                    <a:schemeClr val="accent1"/>
                  </a:solidFill>
                  <a:effectLst>
                    <a:outerShdw blurRad="38100" dist="25400" dir="5400000" algn="ctr" rotWithShape="0">
                      <a:srgbClr val="6E747A">
                        <a:alpha val="43000"/>
                      </a:srgbClr>
                    </a:outerShdw>
                  </a:effectLst>
                </a:rPr>
                <a:t>1</a:t>
              </a:r>
              <a:r>
                <a:rPr lang="zh-CN" altLang="en-US" sz="2000" dirty="0">
                  <a:solidFill>
                    <a:schemeClr val="accent1"/>
                  </a:solidFill>
                  <a:effectLst>
                    <a:outerShdw blurRad="38100" dist="25400" dir="5400000" algn="ctr" rotWithShape="0">
                      <a:srgbClr val="6E747A">
                        <a:alpha val="43000"/>
                      </a:srgbClr>
                    </a:outerShdw>
                  </a:effectLst>
                </a:rPr>
                <a:t>楼  生活区</a:t>
              </a:r>
              <a:endParaRPr lang="zh-CN" altLang="en-US" sz="2000" dirty="0">
                <a:solidFill>
                  <a:schemeClr val="accent1"/>
                </a:solidFill>
                <a:effectLst>
                  <a:outerShdw blurRad="38100" dist="25400" dir="5400000" algn="ctr" rotWithShape="0">
                    <a:srgbClr val="6E747A">
                      <a:alpha val="43000"/>
                    </a:srgbClr>
                  </a:outerShdw>
                </a:effectLst>
              </a:endParaRPr>
            </a:p>
          </p:txBody>
        </p:sp>
      </p:grpSp>
      <p:sp>
        <p:nvSpPr>
          <p:cNvPr id="32" name="文本框 31"/>
          <p:cNvSpPr txBox="1"/>
          <p:nvPr/>
        </p:nvSpPr>
        <p:spPr>
          <a:xfrm>
            <a:off x="4067944" y="1221050"/>
            <a:ext cx="5101312" cy="5663089"/>
          </a:xfrm>
          <a:prstGeom prst="rect">
            <a:avLst/>
          </a:prstGeom>
          <a:noFill/>
        </p:spPr>
        <p:txBody>
          <a:bodyPr wrap="square" rtlCol="0">
            <a:spAutoFit/>
          </a:bodyPr>
          <a:lstStyle/>
          <a:p>
            <a:r>
              <a:rPr lang="zh-CN" altLang="en-US" sz="2800" b="1" dirty="0"/>
              <a:t>特点：有条件的机构可以单独开辟出一层或几个楼层作为隔离区，与其他楼层老年人形成竖向完全隔离。</a:t>
            </a:r>
            <a:endParaRPr lang="en-US" altLang="zh-CN" sz="2800" b="1" dirty="0"/>
          </a:p>
          <a:p>
            <a:r>
              <a:rPr lang="zh-CN" altLang="en-US" sz="2800" b="1" dirty="0"/>
              <a:t>缺点：可能共用垂直交通，存在交叉感染的风险</a:t>
            </a:r>
            <a:r>
              <a:rPr lang="zh-CN" altLang="en-US" dirty="0"/>
              <a:t>。</a:t>
            </a:r>
            <a:endParaRPr lang="en-US" altLang="zh-CN" dirty="0"/>
          </a:p>
          <a:p>
            <a:endParaRPr lang="en-US" altLang="zh-CN" dirty="0"/>
          </a:p>
          <a:p>
            <a:r>
              <a:rPr lang="zh-CN" altLang="en-US" sz="2800" b="1" dirty="0"/>
              <a:t>建议：交通双通道，一为污染通道（隔离区工作人员、老人、隔离区污物通行），一为清洁通道（生活区工作老人、生活区老人及清洁物品通行）。</a:t>
            </a:r>
            <a:endParaRPr lang="en-US" altLang="zh-CN" sz="2800" b="1" dirty="0"/>
          </a:p>
          <a:p>
            <a:endParaRPr lang="en-US" altLang="zh-CN" dirty="0"/>
          </a:p>
          <a:p>
            <a:endParaRPr lang="zh-CN" altLang="en-US" dirty="0"/>
          </a:p>
        </p:txBody>
      </p:sp>
      <p:sp>
        <p:nvSpPr>
          <p:cNvPr id="33" name="矩形: 圆角 32"/>
          <p:cNvSpPr/>
          <p:nvPr/>
        </p:nvSpPr>
        <p:spPr>
          <a:xfrm>
            <a:off x="60064" y="1772816"/>
            <a:ext cx="507084" cy="4229392"/>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solidFill>
                  <a:srgbClr val="FF0000"/>
                </a:solidFill>
              </a:rPr>
              <a:t>污染通道 </a:t>
            </a:r>
            <a:endParaRPr lang="zh-CN" altLang="en-US" b="1" dirty="0">
              <a:solidFill>
                <a:srgbClr val="FF0000"/>
              </a:solidFill>
            </a:endParaRPr>
          </a:p>
        </p:txBody>
      </p:sp>
      <p:sp>
        <p:nvSpPr>
          <p:cNvPr id="34" name="矩形: 圆角 33"/>
          <p:cNvSpPr/>
          <p:nvPr/>
        </p:nvSpPr>
        <p:spPr>
          <a:xfrm>
            <a:off x="3275370" y="1786121"/>
            <a:ext cx="507084" cy="422939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solidFill>
                  <a:schemeClr val="tx1"/>
                </a:solidFill>
              </a:rPr>
              <a:t>清洁通道</a:t>
            </a:r>
            <a:endParaRPr lang="zh-CN" altLang="en-US" b="1"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altLang="en-US" dirty="0"/>
              <a:t>三、设施头端作为隔离区</a:t>
            </a:r>
            <a:endParaRPr lang="zh-CN" altLang="en-US" dirty="0"/>
          </a:p>
        </p:txBody>
      </p:sp>
      <p:sp>
        <p:nvSpPr>
          <p:cNvPr id="5" name="圆角矩形 8"/>
          <p:cNvSpPr/>
          <p:nvPr/>
        </p:nvSpPr>
        <p:spPr bwMode="auto">
          <a:xfrm>
            <a:off x="287526" y="2198377"/>
            <a:ext cx="8568947" cy="3384376"/>
          </a:xfrm>
          <a:prstGeom prst="roundRect">
            <a:avLst>
              <a:gd name="adj" fmla="val 7635"/>
            </a:avLst>
          </a:prstGeom>
        </p:spPr>
        <p:style>
          <a:lnRef idx="2">
            <a:schemeClr val="accent2"/>
          </a:lnRef>
          <a:fillRef idx="1">
            <a:schemeClr val="lt1"/>
          </a:fillRef>
          <a:effectRef idx="0">
            <a:schemeClr val="accent2"/>
          </a:effectRef>
          <a:fontRef idx="minor">
            <a:schemeClr val="dk1"/>
          </a:fontRef>
        </p:style>
        <p:txBody>
          <a:bodyPr anchor="ctr"/>
          <a:lstStyle/>
          <a:p>
            <a:pPr algn="ctr"/>
            <a:endParaRPr lang="zh-CN" altLang="en-US" sz="2800" b="1" dirty="0"/>
          </a:p>
          <a:p>
            <a:pPr algn="ctr"/>
            <a:endParaRPr lang="zh-CN" altLang="en-US" sz="2800" b="1" dirty="0"/>
          </a:p>
          <a:p>
            <a:pPr algn="ctr"/>
            <a:endParaRPr lang="zh-CN" altLang="en-US" sz="2800" b="1" dirty="0"/>
          </a:p>
          <a:p>
            <a:pPr algn="ctr"/>
            <a:endParaRPr lang="zh-CN" altLang="en-US" sz="2800" b="1" dirty="0"/>
          </a:p>
          <a:p>
            <a:pPr algn="ctr"/>
            <a:endParaRPr lang="zh-CN" altLang="en-US" sz="2800" b="1" dirty="0"/>
          </a:p>
          <a:p>
            <a:pPr algn="ctr"/>
            <a:endParaRPr lang="zh-CN" altLang="en-US" sz="2800" b="1" dirty="0"/>
          </a:p>
          <a:p>
            <a:pPr algn="ctr"/>
            <a:endParaRPr lang="zh-CN" altLang="en-US" sz="2800" b="1" dirty="0"/>
          </a:p>
          <a:p>
            <a:pPr algn="ctr"/>
            <a:endParaRPr lang="zh-CN" altLang="en-US" sz="2800" b="1" dirty="0">
              <a:sym typeface="+mn-ea"/>
            </a:endParaRPr>
          </a:p>
          <a:p>
            <a:pPr algn="ctr"/>
            <a:endParaRPr lang="zh-CN" altLang="en-US" sz="2800" b="1" dirty="0">
              <a:sym typeface="+mn-ea"/>
            </a:endParaRPr>
          </a:p>
          <a:p>
            <a:pPr algn="ctr"/>
            <a:endParaRPr lang="zh-CN" altLang="en-US" sz="2800" b="1" dirty="0">
              <a:sym typeface="+mn-ea"/>
            </a:endParaRPr>
          </a:p>
          <a:p>
            <a:endParaRPr lang="en-US" altLang="zh-CN" sz="2800" b="1" dirty="0">
              <a:solidFill>
                <a:srgbClr val="FF0000"/>
              </a:solidFill>
            </a:endParaRPr>
          </a:p>
          <a:p>
            <a:endParaRPr lang="en-US" altLang="zh-CN" sz="2800" b="1" dirty="0">
              <a:solidFill>
                <a:srgbClr val="FF0000"/>
              </a:solidFill>
            </a:endParaRPr>
          </a:p>
          <a:p>
            <a:endParaRPr lang="zh-CN" altLang="en-US" sz="2800" b="1" dirty="0">
              <a:solidFill>
                <a:srgbClr val="FF0000"/>
              </a:solidFill>
            </a:endParaRPr>
          </a:p>
        </p:txBody>
      </p:sp>
      <p:cxnSp>
        <p:nvCxnSpPr>
          <p:cNvPr id="6" name="直接连接符 5"/>
          <p:cNvCxnSpPr/>
          <p:nvPr/>
        </p:nvCxnSpPr>
        <p:spPr>
          <a:xfrm>
            <a:off x="376917" y="3645809"/>
            <a:ext cx="8515563"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7" name="直接连接符 6"/>
          <p:cNvCxnSpPr/>
          <p:nvPr/>
        </p:nvCxnSpPr>
        <p:spPr>
          <a:xfrm>
            <a:off x="376917" y="4221873"/>
            <a:ext cx="8479556" cy="22047"/>
          </a:xfrm>
          <a:prstGeom prst="line">
            <a:avLst/>
          </a:prstGeom>
        </p:spPr>
        <p:style>
          <a:lnRef idx="1">
            <a:schemeClr val="accent2"/>
          </a:lnRef>
          <a:fillRef idx="0">
            <a:schemeClr val="accent2"/>
          </a:fillRef>
          <a:effectRef idx="0">
            <a:schemeClr val="accent2"/>
          </a:effectRef>
          <a:fontRef idx="minor">
            <a:schemeClr val="tx1"/>
          </a:fontRef>
        </p:style>
      </p:cxnSp>
      <p:cxnSp>
        <p:nvCxnSpPr>
          <p:cNvPr id="8" name="直接连接符 7"/>
          <p:cNvCxnSpPr/>
          <p:nvPr/>
        </p:nvCxnSpPr>
        <p:spPr>
          <a:xfrm>
            <a:off x="3113220" y="2641285"/>
            <a:ext cx="0" cy="1004524"/>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a:off x="2177116" y="2641285"/>
            <a:ext cx="0" cy="10045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1259632" y="2682052"/>
            <a:ext cx="0" cy="10045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3185228" y="4221873"/>
            <a:ext cx="0" cy="81169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a:off x="2180564" y="4274279"/>
            <a:ext cx="0" cy="81169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1169004" y="4274279"/>
            <a:ext cx="0" cy="81169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4049324" y="2641285"/>
            <a:ext cx="0" cy="10287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376917" y="2620763"/>
            <a:ext cx="8515563" cy="205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flipV="1">
            <a:off x="429175" y="5033563"/>
            <a:ext cx="8427298" cy="32597"/>
          </a:xfrm>
          <a:prstGeom prst="line">
            <a:avLst/>
          </a:prstGeom>
        </p:spPr>
        <p:style>
          <a:lnRef idx="1">
            <a:schemeClr val="accent1"/>
          </a:lnRef>
          <a:fillRef idx="0">
            <a:schemeClr val="accent1"/>
          </a:fillRef>
          <a:effectRef idx="0">
            <a:schemeClr val="accent1"/>
          </a:effectRef>
          <a:fontRef idx="minor">
            <a:schemeClr val="tx1"/>
          </a:fontRef>
        </p:style>
      </p:cxnSp>
      <p:sp>
        <p:nvSpPr>
          <p:cNvPr id="18" name="文本框 17"/>
          <p:cNvSpPr txBox="1"/>
          <p:nvPr/>
        </p:nvSpPr>
        <p:spPr>
          <a:xfrm>
            <a:off x="4027120" y="2743258"/>
            <a:ext cx="1066013" cy="369332"/>
          </a:xfrm>
          <a:prstGeom prst="rect">
            <a:avLst/>
          </a:prstGeom>
          <a:noFill/>
        </p:spPr>
        <p:txBody>
          <a:bodyPr wrap="square" rtlCol="0">
            <a:spAutoFit/>
          </a:bodyPr>
          <a:lstStyle/>
          <a:p>
            <a:r>
              <a:rPr lang="zh-CN" altLang="en-US" dirty="0"/>
              <a:t>办公区</a:t>
            </a:r>
            <a:endParaRPr lang="zh-CN" altLang="en-US" dirty="0"/>
          </a:p>
        </p:txBody>
      </p:sp>
      <p:sp>
        <p:nvSpPr>
          <p:cNvPr id="19" name="文本框 18"/>
          <p:cNvSpPr txBox="1"/>
          <p:nvPr/>
        </p:nvSpPr>
        <p:spPr>
          <a:xfrm>
            <a:off x="4152442" y="4243920"/>
            <a:ext cx="936104" cy="646331"/>
          </a:xfrm>
          <a:prstGeom prst="rect">
            <a:avLst/>
          </a:prstGeom>
          <a:noFill/>
        </p:spPr>
        <p:txBody>
          <a:bodyPr wrap="square" rtlCol="0">
            <a:spAutoFit/>
          </a:bodyPr>
          <a:lstStyle/>
          <a:p>
            <a:r>
              <a:rPr lang="zh-CN" altLang="en-US" dirty="0"/>
              <a:t>大厅</a:t>
            </a:r>
            <a:endParaRPr lang="en-US" altLang="zh-CN" dirty="0"/>
          </a:p>
          <a:p>
            <a:r>
              <a:rPr lang="zh-CN" altLang="en-US" dirty="0"/>
              <a:t>出入口</a:t>
            </a:r>
            <a:endParaRPr lang="zh-CN" altLang="en-US" dirty="0"/>
          </a:p>
        </p:txBody>
      </p:sp>
      <p:cxnSp>
        <p:nvCxnSpPr>
          <p:cNvPr id="20" name="直接连接符 19"/>
          <p:cNvCxnSpPr/>
          <p:nvPr/>
        </p:nvCxnSpPr>
        <p:spPr>
          <a:xfrm>
            <a:off x="4114279" y="4221873"/>
            <a:ext cx="0" cy="864096"/>
          </a:xfrm>
          <a:prstGeom prst="line">
            <a:avLst/>
          </a:prstGeom>
        </p:spPr>
        <p:style>
          <a:lnRef idx="1">
            <a:schemeClr val="accent1"/>
          </a:lnRef>
          <a:fillRef idx="0">
            <a:schemeClr val="accent1"/>
          </a:fillRef>
          <a:effectRef idx="0">
            <a:schemeClr val="accent1"/>
          </a:effectRef>
          <a:fontRef idx="minor">
            <a:schemeClr val="tx1"/>
          </a:fontRef>
        </p:style>
      </p:cxnSp>
      <p:sp>
        <p:nvSpPr>
          <p:cNvPr id="21" name="文本框 20"/>
          <p:cNvSpPr txBox="1"/>
          <p:nvPr/>
        </p:nvSpPr>
        <p:spPr>
          <a:xfrm>
            <a:off x="3178175" y="2727040"/>
            <a:ext cx="936104" cy="369332"/>
          </a:xfrm>
          <a:prstGeom prst="rect">
            <a:avLst/>
          </a:prstGeom>
          <a:noFill/>
        </p:spPr>
        <p:txBody>
          <a:bodyPr wrap="square" rtlCol="0">
            <a:spAutoFit/>
          </a:bodyPr>
          <a:lstStyle/>
          <a:p>
            <a:r>
              <a:rPr lang="zh-CN" altLang="en-US" dirty="0"/>
              <a:t>更衣室</a:t>
            </a:r>
            <a:endParaRPr lang="zh-CN" altLang="en-US" dirty="0"/>
          </a:p>
        </p:txBody>
      </p:sp>
      <p:sp>
        <p:nvSpPr>
          <p:cNvPr id="22" name="文本框 21"/>
          <p:cNvSpPr txBox="1"/>
          <p:nvPr/>
        </p:nvSpPr>
        <p:spPr>
          <a:xfrm>
            <a:off x="1715590" y="3784821"/>
            <a:ext cx="936104" cy="369332"/>
          </a:xfrm>
          <a:prstGeom prst="rect">
            <a:avLst/>
          </a:prstGeom>
          <a:noFill/>
        </p:spPr>
        <p:txBody>
          <a:bodyPr wrap="square" rtlCol="0">
            <a:spAutoFit/>
          </a:bodyPr>
          <a:lstStyle/>
          <a:p>
            <a:r>
              <a:rPr lang="zh-CN" altLang="en-US" dirty="0"/>
              <a:t>内走廊</a:t>
            </a:r>
            <a:endParaRPr lang="zh-CN" altLang="en-US" dirty="0"/>
          </a:p>
        </p:txBody>
      </p:sp>
      <p:sp>
        <p:nvSpPr>
          <p:cNvPr id="23" name="文本框 22"/>
          <p:cNvSpPr txBox="1"/>
          <p:nvPr/>
        </p:nvSpPr>
        <p:spPr>
          <a:xfrm>
            <a:off x="2256020" y="4434607"/>
            <a:ext cx="936104" cy="369332"/>
          </a:xfrm>
          <a:prstGeom prst="rect">
            <a:avLst/>
          </a:prstGeom>
          <a:noFill/>
        </p:spPr>
        <p:txBody>
          <a:bodyPr wrap="square" rtlCol="0">
            <a:spAutoFit/>
          </a:bodyPr>
          <a:lstStyle/>
          <a:p>
            <a:r>
              <a:rPr lang="zh-CN" altLang="en-US" dirty="0"/>
              <a:t>隔离室</a:t>
            </a:r>
            <a:endParaRPr lang="zh-CN" altLang="en-US" dirty="0"/>
          </a:p>
        </p:txBody>
      </p:sp>
      <p:sp>
        <p:nvSpPr>
          <p:cNvPr id="24" name="文本框 23"/>
          <p:cNvSpPr txBox="1"/>
          <p:nvPr/>
        </p:nvSpPr>
        <p:spPr>
          <a:xfrm>
            <a:off x="363832" y="2838773"/>
            <a:ext cx="936104" cy="369332"/>
          </a:xfrm>
          <a:prstGeom prst="rect">
            <a:avLst/>
          </a:prstGeom>
          <a:noFill/>
        </p:spPr>
        <p:txBody>
          <a:bodyPr wrap="square" rtlCol="0">
            <a:spAutoFit/>
          </a:bodyPr>
          <a:lstStyle/>
          <a:p>
            <a:r>
              <a:rPr lang="zh-CN" altLang="en-US" dirty="0">
                <a:solidFill>
                  <a:srgbClr val="FF0000"/>
                </a:solidFill>
              </a:rPr>
              <a:t>电梯</a:t>
            </a:r>
            <a:endParaRPr lang="zh-CN" altLang="en-US" dirty="0">
              <a:solidFill>
                <a:srgbClr val="FF0000"/>
              </a:solidFill>
            </a:endParaRPr>
          </a:p>
        </p:txBody>
      </p:sp>
      <p:sp>
        <p:nvSpPr>
          <p:cNvPr id="25" name="文本框 24"/>
          <p:cNvSpPr txBox="1"/>
          <p:nvPr/>
        </p:nvSpPr>
        <p:spPr>
          <a:xfrm>
            <a:off x="1299936" y="4379360"/>
            <a:ext cx="936104" cy="369332"/>
          </a:xfrm>
          <a:prstGeom prst="rect">
            <a:avLst/>
          </a:prstGeom>
          <a:noFill/>
        </p:spPr>
        <p:txBody>
          <a:bodyPr wrap="square" rtlCol="0">
            <a:spAutoFit/>
          </a:bodyPr>
          <a:lstStyle/>
          <a:p>
            <a:r>
              <a:rPr lang="zh-CN" altLang="en-US" dirty="0"/>
              <a:t>隔离室</a:t>
            </a:r>
            <a:endParaRPr lang="zh-CN" altLang="en-US" dirty="0"/>
          </a:p>
        </p:txBody>
      </p:sp>
      <p:sp>
        <p:nvSpPr>
          <p:cNvPr id="26" name="文本框 25"/>
          <p:cNvSpPr txBox="1"/>
          <p:nvPr/>
        </p:nvSpPr>
        <p:spPr>
          <a:xfrm>
            <a:off x="363243" y="4696828"/>
            <a:ext cx="936104" cy="369332"/>
          </a:xfrm>
          <a:prstGeom prst="rect">
            <a:avLst/>
          </a:prstGeom>
          <a:noFill/>
        </p:spPr>
        <p:txBody>
          <a:bodyPr wrap="square" rtlCol="0">
            <a:spAutoFit/>
          </a:bodyPr>
          <a:lstStyle/>
          <a:p>
            <a:r>
              <a:rPr lang="zh-CN" altLang="en-US" dirty="0"/>
              <a:t>洗衣房</a:t>
            </a:r>
            <a:endParaRPr lang="zh-CN" altLang="en-US" dirty="0"/>
          </a:p>
        </p:txBody>
      </p:sp>
      <p:sp>
        <p:nvSpPr>
          <p:cNvPr id="27" name="文本框 26"/>
          <p:cNvSpPr txBox="1"/>
          <p:nvPr/>
        </p:nvSpPr>
        <p:spPr>
          <a:xfrm>
            <a:off x="323528" y="4292722"/>
            <a:ext cx="936104" cy="369332"/>
          </a:xfrm>
          <a:prstGeom prst="rect">
            <a:avLst/>
          </a:prstGeom>
          <a:noFill/>
        </p:spPr>
        <p:txBody>
          <a:bodyPr wrap="square" rtlCol="0">
            <a:spAutoFit/>
          </a:bodyPr>
          <a:lstStyle/>
          <a:p>
            <a:r>
              <a:rPr lang="zh-CN" altLang="en-US" dirty="0"/>
              <a:t>污物区</a:t>
            </a:r>
            <a:endParaRPr lang="zh-CN" altLang="en-US" dirty="0"/>
          </a:p>
        </p:txBody>
      </p:sp>
      <p:sp>
        <p:nvSpPr>
          <p:cNvPr id="28" name="文本框 27"/>
          <p:cNvSpPr txBox="1"/>
          <p:nvPr/>
        </p:nvSpPr>
        <p:spPr>
          <a:xfrm>
            <a:off x="3233465" y="4323720"/>
            <a:ext cx="936104" cy="646331"/>
          </a:xfrm>
          <a:prstGeom prst="rect">
            <a:avLst/>
          </a:prstGeom>
          <a:noFill/>
        </p:spPr>
        <p:txBody>
          <a:bodyPr wrap="square" rtlCol="0">
            <a:spAutoFit/>
          </a:bodyPr>
          <a:lstStyle/>
          <a:p>
            <a:r>
              <a:rPr lang="zh-CN" altLang="en-US" dirty="0"/>
              <a:t>护理员工作区</a:t>
            </a:r>
            <a:endParaRPr lang="zh-CN" altLang="en-US" dirty="0"/>
          </a:p>
        </p:txBody>
      </p:sp>
      <p:sp>
        <p:nvSpPr>
          <p:cNvPr id="29" name="文本框 28"/>
          <p:cNvSpPr txBox="1"/>
          <p:nvPr/>
        </p:nvSpPr>
        <p:spPr>
          <a:xfrm>
            <a:off x="2129234" y="2847960"/>
            <a:ext cx="936104" cy="369332"/>
          </a:xfrm>
          <a:prstGeom prst="rect">
            <a:avLst/>
          </a:prstGeom>
          <a:noFill/>
        </p:spPr>
        <p:txBody>
          <a:bodyPr wrap="square" rtlCol="0">
            <a:spAutoFit/>
          </a:bodyPr>
          <a:lstStyle/>
          <a:p>
            <a:r>
              <a:rPr lang="zh-CN" altLang="en-US" dirty="0"/>
              <a:t>隔离室</a:t>
            </a:r>
            <a:endParaRPr lang="zh-CN" altLang="en-US" dirty="0"/>
          </a:p>
        </p:txBody>
      </p:sp>
      <p:sp>
        <p:nvSpPr>
          <p:cNvPr id="30" name="文本框 29"/>
          <p:cNvSpPr txBox="1"/>
          <p:nvPr/>
        </p:nvSpPr>
        <p:spPr>
          <a:xfrm>
            <a:off x="1255113" y="2866774"/>
            <a:ext cx="936104" cy="369332"/>
          </a:xfrm>
          <a:prstGeom prst="rect">
            <a:avLst/>
          </a:prstGeom>
          <a:noFill/>
        </p:spPr>
        <p:txBody>
          <a:bodyPr wrap="square" rtlCol="0">
            <a:spAutoFit/>
          </a:bodyPr>
          <a:lstStyle/>
          <a:p>
            <a:r>
              <a:rPr lang="zh-CN" altLang="en-US" dirty="0"/>
              <a:t>隔离室</a:t>
            </a:r>
            <a:endParaRPr lang="zh-CN" altLang="en-US" dirty="0"/>
          </a:p>
        </p:txBody>
      </p:sp>
      <p:sp>
        <p:nvSpPr>
          <p:cNvPr id="31" name="文本框 30"/>
          <p:cNvSpPr txBox="1"/>
          <p:nvPr/>
        </p:nvSpPr>
        <p:spPr>
          <a:xfrm>
            <a:off x="2122822" y="2196747"/>
            <a:ext cx="936104" cy="369332"/>
          </a:xfrm>
          <a:prstGeom prst="rect">
            <a:avLst/>
          </a:prstGeom>
          <a:noFill/>
        </p:spPr>
        <p:txBody>
          <a:bodyPr wrap="square" rtlCol="0">
            <a:spAutoFit/>
          </a:bodyPr>
          <a:lstStyle/>
          <a:p>
            <a:r>
              <a:rPr lang="zh-CN" altLang="en-US" dirty="0"/>
              <a:t>外走廊</a:t>
            </a:r>
            <a:endParaRPr lang="zh-CN" altLang="en-US" dirty="0"/>
          </a:p>
        </p:txBody>
      </p:sp>
      <p:sp>
        <p:nvSpPr>
          <p:cNvPr id="32" name="文本框 31"/>
          <p:cNvSpPr txBox="1"/>
          <p:nvPr/>
        </p:nvSpPr>
        <p:spPr>
          <a:xfrm>
            <a:off x="2177116" y="5119617"/>
            <a:ext cx="936104" cy="369332"/>
          </a:xfrm>
          <a:prstGeom prst="rect">
            <a:avLst/>
          </a:prstGeom>
          <a:noFill/>
        </p:spPr>
        <p:txBody>
          <a:bodyPr wrap="square" rtlCol="0">
            <a:spAutoFit/>
          </a:bodyPr>
          <a:lstStyle/>
          <a:p>
            <a:r>
              <a:rPr lang="zh-CN" altLang="en-US" dirty="0"/>
              <a:t>外走廊</a:t>
            </a:r>
            <a:endParaRPr lang="zh-CN" altLang="en-US" dirty="0"/>
          </a:p>
        </p:txBody>
      </p:sp>
      <p:sp>
        <p:nvSpPr>
          <p:cNvPr id="34" name="文本框 33"/>
          <p:cNvSpPr txBox="1"/>
          <p:nvPr/>
        </p:nvSpPr>
        <p:spPr>
          <a:xfrm>
            <a:off x="323528" y="3763901"/>
            <a:ext cx="936104" cy="369332"/>
          </a:xfrm>
          <a:prstGeom prst="rect">
            <a:avLst/>
          </a:prstGeom>
          <a:noFill/>
        </p:spPr>
        <p:txBody>
          <a:bodyPr wrap="square" rtlCol="0">
            <a:spAutoFit/>
          </a:bodyPr>
          <a:lstStyle/>
          <a:p>
            <a:r>
              <a:rPr lang="zh-CN" altLang="en-US" dirty="0"/>
              <a:t>出口</a:t>
            </a:r>
            <a:endParaRPr lang="zh-CN" altLang="en-US" dirty="0"/>
          </a:p>
        </p:txBody>
      </p:sp>
      <p:sp>
        <p:nvSpPr>
          <p:cNvPr id="35" name="文本框 34"/>
          <p:cNvSpPr txBox="1"/>
          <p:nvPr/>
        </p:nvSpPr>
        <p:spPr>
          <a:xfrm>
            <a:off x="440383" y="5156817"/>
            <a:ext cx="936104" cy="369332"/>
          </a:xfrm>
          <a:prstGeom prst="rect">
            <a:avLst/>
          </a:prstGeom>
          <a:noFill/>
        </p:spPr>
        <p:txBody>
          <a:bodyPr wrap="square" rtlCol="0">
            <a:spAutoFit/>
          </a:bodyPr>
          <a:lstStyle/>
          <a:p>
            <a:r>
              <a:rPr lang="zh-CN" altLang="en-US" dirty="0"/>
              <a:t>出口</a:t>
            </a:r>
            <a:endParaRPr lang="zh-CN" altLang="en-US" dirty="0"/>
          </a:p>
        </p:txBody>
      </p:sp>
      <p:sp>
        <p:nvSpPr>
          <p:cNvPr id="36" name="文本框 35"/>
          <p:cNvSpPr txBox="1"/>
          <p:nvPr/>
        </p:nvSpPr>
        <p:spPr>
          <a:xfrm>
            <a:off x="440383" y="2171687"/>
            <a:ext cx="936104" cy="369332"/>
          </a:xfrm>
          <a:prstGeom prst="rect">
            <a:avLst/>
          </a:prstGeom>
          <a:noFill/>
        </p:spPr>
        <p:txBody>
          <a:bodyPr wrap="square" rtlCol="0">
            <a:spAutoFit/>
          </a:bodyPr>
          <a:lstStyle/>
          <a:p>
            <a:r>
              <a:rPr lang="zh-CN" altLang="en-US" dirty="0"/>
              <a:t>出口</a:t>
            </a:r>
            <a:endParaRPr lang="zh-CN" altLang="en-US" dirty="0"/>
          </a:p>
        </p:txBody>
      </p:sp>
      <p:cxnSp>
        <p:nvCxnSpPr>
          <p:cNvPr id="41" name="直接连接符 40"/>
          <p:cNvCxnSpPr/>
          <p:nvPr/>
        </p:nvCxnSpPr>
        <p:spPr>
          <a:xfrm>
            <a:off x="7956376" y="2641285"/>
            <a:ext cx="0" cy="1004524"/>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7092280" y="2620763"/>
            <a:ext cx="0" cy="1004524"/>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a:xfrm>
            <a:off x="6156176" y="2653421"/>
            <a:ext cx="0" cy="1004524"/>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a:xfrm>
            <a:off x="5108973" y="2620763"/>
            <a:ext cx="0" cy="1004524"/>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a:off x="7956376" y="4267027"/>
            <a:ext cx="0" cy="81169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a:off x="7092280" y="4243920"/>
            <a:ext cx="0" cy="811690"/>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a:off x="6213300" y="4243920"/>
            <a:ext cx="0" cy="81169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直接连接符 47"/>
          <p:cNvCxnSpPr/>
          <p:nvPr/>
        </p:nvCxnSpPr>
        <p:spPr>
          <a:xfrm>
            <a:off x="5166097" y="4205345"/>
            <a:ext cx="0" cy="811690"/>
          </a:xfrm>
          <a:prstGeom prst="line">
            <a:avLst/>
          </a:prstGeom>
        </p:spPr>
        <p:style>
          <a:lnRef idx="1">
            <a:schemeClr val="accent1"/>
          </a:lnRef>
          <a:fillRef idx="0">
            <a:schemeClr val="accent1"/>
          </a:fillRef>
          <a:effectRef idx="0">
            <a:schemeClr val="accent1"/>
          </a:effectRef>
          <a:fontRef idx="minor">
            <a:schemeClr val="tx1"/>
          </a:fontRef>
        </p:style>
      </p:cxnSp>
      <p:sp>
        <p:nvSpPr>
          <p:cNvPr id="49" name="文本框 48"/>
          <p:cNvSpPr txBox="1"/>
          <p:nvPr/>
        </p:nvSpPr>
        <p:spPr>
          <a:xfrm>
            <a:off x="8004983" y="2864038"/>
            <a:ext cx="936104" cy="369332"/>
          </a:xfrm>
          <a:prstGeom prst="rect">
            <a:avLst/>
          </a:prstGeom>
          <a:noFill/>
        </p:spPr>
        <p:txBody>
          <a:bodyPr wrap="square" rtlCol="0">
            <a:spAutoFit/>
          </a:bodyPr>
          <a:lstStyle/>
          <a:p>
            <a:r>
              <a:rPr lang="zh-CN" altLang="en-US" dirty="0">
                <a:solidFill>
                  <a:schemeClr val="accent1"/>
                </a:solidFill>
              </a:rPr>
              <a:t>电梯</a:t>
            </a:r>
            <a:endParaRPr lang="zh-CN" altLang="en-US" dirty="0">
              <a:solidFill>
                <a:schemeClr val="accent1"/>
              </a:solidFill>
            </a:endParaRPr>
          </a:p>
        </p:txBody>
      </p:sp>
      <p:sp>
        <p:nvSpPr>
          <p:cNvPr id="50" name="文本框 49"/>
          <p:cNvSpPr txBox="1"/>
          <p:nvPr/>
        </p:nvSpPr>
        <p:spPr>
          <a:xfrm>
            <a:off x="8045583" y="4307312"/>
            <a:ext cx="936104" cy="646331"/>
          </a:xfrm>
          <a:prstGeom prst="rect">
            <a:avLst/>
          </a:prstGeom>
          <a:noFill/>
        </p:spPr>
        <p:txBody>
          <a:bodyPr wrap="square" rtlCol="0">
            <a:spAutoFit/>
          </a:bodyPr>
          <a:lstStyle/>
          <a:p>
            <a:r>
              <a:rPr lang="zh-CN" altLang="en-US" dirty="0"/>
              <a:t>老人</a:t>
            </a:r>
            <a:endParaRPr lang="en-US" altLang="zh-CN" dirty="0"/>
          </a:p>
          <a:p>
            <a:r>
              <a:rPr lang="zh-CN" altLang="en-US" dirty="0"/>
              <a:t>房间</a:t>
            </a:r>
            <a:endParaRPr lang="zh-CN" altLang="en-US" dirty="0"/>
          </a:p>
        </p:txBody>
      </p:sp>
      <p:sp>
        <p:nvSpPr>
          <p:cNvPr id="51" name="文本框 50"/>
          <p:cNvSpPr txBox="1"/>
          <p:nvPr/>
        </p:nvSpPr>
        <p:spPr>
          <a:xfrm>
            <a:off x="7168844" y="2843848"/>
            <a:ext cx="936104" cy="646331"/>
          </a:xfrm>
          <a:prstGeom prst="rect">
            <a:avLst/>
          </a:prstGeom>
          <a:noFill/>
        </p:spPr>
        <p:txBody>
          <a:bodyPr wrap="square" rtlCol="0">
            <a:spAutoFit/>
          </a:bodyPr>
          <a:lstStyle/>
          <a:p>
            <a:r>
              <a:rPr lang="zh-CN" altLang="en-US" dirty="0"/>
              <a:t>老人</a:t>
            </a:r>
            <a:endParaRPr lang="en-US" altLang="zh-CN" dirty="0"/>
          </a:p>
          <a:p>
            <a:r>
              <a:rPr lang="zh-CN" altLang="en-US" dirty="0"/>
              <a:t>房间</a:t>
            </a:r>
            <a:endParaRPr lang="zh-CN" altLang="en-US" dirty="0"/>
          </a:p>
        </p:txBody>
      </p:sp>
      <p:sp>
        <p:nvSpPr>
          <p:cNvPr id="52" name="文本框 51"/>
          <p:cNvSpPr txBox="1"/>
          <p:nvPr/>
        </p:nvSpPr>
        <p:spPr>
          <a:xfrm>
            <a:off x="7180738" y="4307311"/>
            <a:ext cx="936104" cy="646331"/>
          </a:xfrm>
          <a:prstGeom prst="rect">
            <a:avLst/>
          </a:prstGeom>
          <a:noFill/>
        </p:spPr>
        <p:txBody>
          <a:bodyPr wrap="square" rtlCol="0">
            <a:spAutoFit/>
          </a:bodyPr>
          <a:lstStyle/>
          <a:p>
            <a:r>
              <a:rPr lang="zh-CN" altLang="en-US" dirty="0"/>
              <a:t>老人</a:t>
            </a:r>
            <a:endParaRPr lang="en-US" altLang="zh-CN" dirty="0"/>
          </a:p>
          <a:p>
            <a:r>
              <a:rPr lang="zh-CN" altLang="en-US" dirty="0"/>
              <a:t>房间</a:t>
            </a:r>
            <a:endParaRPr lang="zh-CN" altLang="en-US" dirty="0"/>
          </a:p>
        </p:txBody>
      </p:sp>
      <p:sp>
        <p:nvSpPr>
          <p:cNvPr id="53" name="文本框 52"/>
          <p:cNvSpPr txBox="1"/>
          <p:nvPr/>
        </p:nvSpPr>
        <p:spPr>
          <a:xfrm>
            <a:off x="6348390" y="2833298"/>
            <a:ext cx="936104" cy="646331"/>
          </a:xfrm>
          <a:prstGeom prst="rect">
            <a:avLst/>
          </a:prstGeom>
          <a:noFill/>
        </p:spPr>
        <p:txBody>
          <a:bodyPr wrap="square" rtlCol="0">
            <a:spAutoFit/>
          </a:bodyPr>
          <a:lstStyle/>
          <a:p>
            <a:r>
              <a:rPr lang="zh-CN" altLang="en-US" dirty="0"/>
              <a:t>老人</a:t>
            </a:r>
            <a:endParaRPr lang="en-US" altLang="zh-CN" dirty="0"/>
          </a:p>
          <a:p>
            <a:r>
              <a:rPr lang="zh-CN" altLang="en-US" dirty="0"/>
              <a:t>房间</a:t>
            </a:r>
            <a:endParaRPr lang="zh-CN" altLang="en-US" dirty="0"/>
          </a:p>
        </p:txBody>
      </p:sp>
      <p:sp>
        <p:nvSpPr>
          <p:cNvPr id="54" name="文本框 53"/>
          <p:cNvSpPr txBox="1"/>
          <p:nvPr/>
        </p:nvSpPr>
        <p:spPr>
          <a:xfrm>
            <a:off x="6363569" y="4307310"/>
            <a:ext cx="936104" cy="646331"/>
          </a:xfrm>
          <a:prstGeom prst="rect">
            <a:avLst/>
          </a:prstGeom>
          <a:noFill/>
        </p:spPr>
        <p:txBody>
          <a:bodyPr wrap="square" rtlCol="0">
            <a:spAutoFit/>
          </a:bodyPr>
          <a:lstStyle/>
          <a:p>
            <a:r>
              <a:rPr lang="zh-CN" altLang="en-US" dirty="0"/>
              <a:t>老人</a:t>
            </a:r>
            <a:endParaRPr lang="en-US" altLang="zh-CN" dirty="0"/>
          </a:p>
          <a:p>
            <a:r>
              <a:rPr lang="zh-CN" altLang="en-US" dirty="0"/>
              <a:t>房间</a:t>
            </a:r>
            <a:endParaRPr lang="zh-CN" altLang="en-US" dirty="0"/>
          </a:p>
        </p:txBody>
      </p:sp>
      <p:sp>
        <p:nvSpPr>
          <p:cNvPr id="55" name="文本框 54"/>
          <p:cNvSpPr txBox="1"/>
          <p:nvPr/>
        </p:nvSpPr>
        <p:spPr>
          <a:xfrm>
            <a:off x="5264481" y="2808791"/>
            <a:ext cx="936104" cy="646331"/>
          </a:xfrm>
          <a:prstGeom prst="rect">
            <a:avLst/>
          </a:prstGeom>
          <a:noFill/>
        </p:spPr>
        <p:txBody>
          <a:bodyPr wrap="square" rtlCol="0">
            <a:spAutoFit/>
          </a:bodyPr>
          <a:lstStyle/>
          <a:p>
            <a:r>
              <a:rPr lang="zh-CN" altLang="en-US" dirty="0"/>
              <a:t>老人</a:t>
            </a:r>
            <a:endParaRPr lang="en-US" altLang="zh-CN" dirty="0"/>
          </a:p>
          <a:p>
            <a:r>
              <a:rPr lang="zh-CN" altLang="en-US" dirty="0"/>
              <a:t>房间</a:t>
            </a:r>
            <a:endParaRPr lang="zh-CN" altLang="en-US" dirty="0"/>
          </a:p>
        </p:txBody>
      </p:sp>
      <p:sp>
        <p:nvSpPr>
          <p:cNvPr id="56" name="文本框 55"/>
          <p:cNvSpPr txBox="1"/>
          <p:nvPr/>
        </p:nvSpPr>
        <p:spPr>
          <a:xfrm>
            <a:off x="5360629" y="4307310"/>
            <a:ext cx="936104" cy="646331"/>
          </a:xfrm>
          <a:prstGeom prst="rect">
            <a:avLst/>
          </a:prstGeom>
          <a:noFill/>
        </p:spPr>
        <p:txBody>
          <a:bodyPr wrap="square" rtlCol="0">
            <a:spAutoFit/>
          </a:bodyPr>
          <a:lstStyle/>
          <a:p>
            <a:r>
              <a:rPr lang="zh-CN" altLang="en-US" dirty="0"/>
              <a:t>老人</a:t>
            </a:r>
            <a:endParaRPr lang="en-US" altLang="zh-CN" dirty="0"/>
          </a:p>
          <a:p>
            <a:r>
              <a:rPr lang="zh-CN" altLang="en-US" dirty="0"/>
              <a:t>房间</a:t>
            </a:r>
            <a:endParaRPr lang="zh-CN" altLang="en-US" dirty="0"/>
          </a:p>
        </p:txBody>
      </p:sp>
      <p:sp>
        <p:nvSpPr>
          <p:cNvPr id="57" name="文本框 56"/>
          <p:cNvSpPr txBox="1"/>
          <p:nvPr/>
        </p:nvSpPr>
        <p:spPr>
          <a:xfrm>
            <a:off x="8054041" y="3748471"/>
            <a:ext cx="936104" cy="369332"/>
          </a:xfrm>
          <a:prstGeom prst="rect">
            <a:avLst/>
          </a:prstGeom>
          <a:noFill/>
        </p:spPr>
        <p:txBody>
          <a:bodyPr wrap="square" rtlCol="0">
            <a:spAutoFit/>
          </a:bodyPr>
          <a:lstStyle/>
          <a:p>
            <a:r>
              <a:rPr lang="zh-CN" altLang="en-US" dirty="0"/>
              <a:t>出口</a:t>
            </a:r>
            <a:endParaRPr lang="zh-CN" altLang="en-US" dirty="0"/>
          </a:p>
        </p:txBody>
      </p:sp>
      <p:sp>
        <p:nvSpPr>
          <p:cNvPr id="58" name="矩形: 圆角 57"/>
          <p:cNvSpPr/>
          <p:nvPr/>
        </p:nvSpPr>
        <p:spPr>
          <a:xfrm>
            <a:off x="4099129" y="1577314"/>
            <a:ext cx="4757343" cy="4064739"/>
          </a:xfrm>
          <a:prstGeom prst="roundRect">
            <a:avLst/>
          </a:prstGeom>
          <a:noFill/>
          <a:ln>
            <a:solidFill>
              <a:srgbClr val="00B05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zh-CN" altLang="en-US" dirty="0">
              <a:solidFill>
                <a:srgbClr val="00B050"/>
              </a:solidFill>
            </a:endParaRPr>
          </a:p>
        </p:txBody>
      </p:sp>
      <p:cxnSp>
        <p:nvCxnSpPr>
          <p:cNvPr id="59" name="直接连接符 58"/>
          <p:cNvCxnSpPr/>
          <p:nvPr/>
        </p:nvCxnSpPr>
        <p:spPr>
          <a:xfrm>
            <a:off x="7956376" y="2191515"/>
            <a:ext cx="0" cy="44977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60" name="直接连接符 59"/>
          <p:cNvCxnSpPr/>
          <p:nvPr/>
        </p:nvCxnSpPr>
        <p:spPr>
          <a:xfrm>
            <a:off x="7106552" y="2170993"/>
            <a:ext cx="0" cy="44977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61" name="直接连接符 60"/>
          <p:cNvCxnSpPr/>
          <p:nvPr/>
        </p:nvCxnSpPr>
        <p:spPr>
          <a:xfrm>
            <a:off x="5108973" y="2232282"/>
            <a:ext cx="0" cy="44977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62" name="直接连接符 61"/>
          <p:cNvCxnSpPr/>
          <p:nvPr/>
        </p:nvCxnSpPr>
        <p:spPr>
          <a:xfrm>
            <a:off x="6156176" y="2203651"/>
            <a:ext cx="0" cy="44977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63" name="直接连接符 62"/>
          <p:cNvCxnSpPr/>
          <p:nvPr/>
        </p:nvCxnSpPr>
        <p:spPr>
          <a:xfrm>
            <a:off x="5137946" y="5049861"/>
            <a:ext cx="0" cy="44977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64" name="直接连接符 63"/>
          <p:cNvCxnSpPr/>
          <p:nvPr/>
        </p:nvCxnSpPr>
        <p:spPr>
          <a:xfrm>
            <a:off x="6221169" y="5049861"/>
            <a:ext cx="0" cy="44977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65" name="直接连接符 64"/>
          <p:cNvCxnSpPr/>
          <p:nvPr/>
        </p:nvCxnSpPr>
        <p:spPr>
          <a:xfrm>
            <a:off x="7092280" y="5076379"/>
            <a:ext cx="0" cy="44977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66" name="直接连接符 65"/>
          <p:cNvCxnSpPr/>
          <p:nvPr/>
        </p:nvCxnSpPr>
        <p:spPr>
          <a:xfrm>
            <a:off x="7956376" y="5104885"/>
            <a:ext cx="0" cy="44977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sp>
        <p:nvSpPr>
          <p:cNvPr id="67" name="文本框 66"/>
          <p:cNvSpPr txBox="1"/>
          <p:nvPr/>
        </p:nvSpPr>
        <p:spPr>
          <a:xfrm>
            <a:off x="5335793" y="2285767"/>
            <a:ext cx="936104" cy="369332"/>
          </a:xfrm>
          <a:prstGeom prst="rect">
            <a:avLst/>
          </a:prstGeom>
          <a:noFill/>
        </p:spPr>
        <p:txBody>
          <a:bodyPr wrap="square" rtlCol="0">
            <a:spAutoFit/>
          </a:bodyPr>
          <a:lstStyle/>
          <a:p>
            <a:r>
              <a:rPr lang="zh-CN" altLang="en-US" dirty="0"/>
              <a:t>阳台</a:t>
            </a:r>
            <a:endParaRPr lang="zh-CN" altLang="en-US" dirty="0"/>
          </a:p>
        </p:txBody>
      </p:sp>
      <p:sp>
        <p:nvSpPr>
          <p:cNvPr id="68" name="文本框 67"/>
          <p:cNvSpPr txBox="1"/>
          <p:nvPr/>
        </p:nvSpPr>
        <p:spPr>
          <a:xfrm>
            <a:off x="6245568" y="2245440"/>
            <a:ext cx="936104" cy="369332"/>
          </a:xfrm>
          <a:prstGeom prst="rect">
            <a:avLst/>
          </a:prstGeom>
          <a:noFill/>
        </p:spPr>
        <p:txBody>
          <a:bodyPr wrap="square" rtlCol="0">
            <a:spAutoFit/>
          </a:bodyPr>
          <a:lstStyle/>
          <a:p>
            <a:r>
              <a:rPr lang="zh-CN" altLang="en-US" dirty="0"/>
              <a:t>阳台</a:t>
            </a:r>
            <a:endParaRPr lang="zh-CN" altLang="en-US" dirty="0"/>
          </a:p>
        </p:txBody>
      </p:sp>
      <p:sp>
        <p:nvSpPr>
          <p:cNvPr id="69" name="文本框 68"/>
          <p:cNvSpPr txBox="1"/>
          <p:nvPr/>
        </p:nvSpPr>
        <p:spPr>
          <a:xfrm>
            <a:off x="7159021" y="2245440"/>
            <a:ext cx="936104" cy="369332"/>
          </a:xfrm>
          <a:prstGeom prst="rect">
            <a:avLst/>
          </a:prstGeom>
          <a:noFill/>
        </p:spPr>
        <p:txBody>
          <a:bodyPr wrap="square" rtlCol="0">
            <a:spAutoFit/>
          </a:bodyPr>
          <a:lstStyle/>
          <a:p>
            <a:r>
              <a:rPr lang="zh-CN" altLang="en-US" dirty="0"/>
              <a:t>阳台</a:t>
            </a:r>
            <a:endParaRPr lang="zh-CN" altLang="en-US" dirty="0"/>
          </a:p>
        </p:txBody>
      </p:sp>
      <p:sp>
        <p:nvSpPr>
          <p:cNvPr id="70" name="文本框 69"/>
          <p:cNvSpPr txBox="1"/>
          <p:nvPr/>
        </p:nvSpPr>
        <p:spPr>
          <a:xfrm>
            <a:off x="5264472" y="5061114"/>
            <a:ext cx="936104" cy="369332"/>
          </a:xfrm>
          <a:prstGeom prst="rect">
            <a:avLst/>
          </a:prstGeom>
          <a:noFill/>
        </p:spPr>
        <p:txBody>
          <a:bodyPr wrap="square" rtlCol="0">
            <a:spAutoFit/>
          </a:bodyPr>
          <a:lstStyle/>
          <a:p>
            <a:r>
              <a:rPr lang="zh-CN" altLang="en-US" dirty="0"/>
              <a:t>阳台</a:t>
            </a:r>
            <a:endParaRPr lang="zh-CN" altLang="en-US" dirty="0"/>
          </a:p>
        </p:txBody>
      </p:sp>
      <p:sp>
        <p:nvSpPr>
          <p:cNvPr id="71" name="文本框 70"/>
          <p:cNvSpPr txBox="1"/>
          <p:nvPr/>
        </p:nvSpPr>
        <p:spPr>
          <a:xfrm>
            <a:off x="6268421" y="5129240"/>
            <a:ext cx="936104" cy="369332"/>
          </a:xfrm>
          <a:prstGeom prst="rect">
            <a:avLst/>
          </a:prstGeom>
          <a:noFill/>
        </p:spPr>
        <p:txBody>
          <a:bodyPr wrap="square" rtlCol="0">
            <a:spAutoFit/>
          </a:bodyPr>
          <a:lstStyle/>
          <a:p>
            <a:r>
              <a:rPr lang="zh-CN" altLang="en-US" dirty="0"/>
              <a:t>阳台</a:t>
            </a:r>
            <a:endParaRPr lang="zh-CN" altLang="en-US" dirty="0"/>
          </a:p>
        </p:txBody>
      </p:sp>
      <p:sp>
        <p:nvSpPr>
          <p:cNvPr id="72" name="文本框 71"/>
          <p:cNvSpPr txBox="1"/>
          <p:nvPr/>
        </p:nvSpPr>
        <p:spPr>
          <a:xfrm>
            <a:off x="7198125" y="5101663"/>
            <a:ext cx="936104" cy="369332"/>
          </a:xfrm>
          <a:prstGeom prst="rect">
            <a:avLst/>
          </a:prstGeom>
          <a:noFill/>
        </p:spPr>
        <p:txBody>
          <a:bodyPr wrap="square" rtlCol="0">
            <a:spAutoFit/>
          </a:bodyPr>
          <a:lstStyle/>
          <a:p>
            <a:r>
              <a:rPr lang="zh-CN" altLang="en-US" dirty="0"/>
              <a:t>阳台</a:t>
            </a:r>
            <a:endParaRPr lang="zh-CN" altLang="en-US" dirty="0"/>
          </a:p>
        </p:txBody>
      </p:sp>
      <p:sp>
        <p:nvSpPr>
          <p:cNvPr id="73" name="文本框 72"/>
          <p:cNvSpPr txBox="1"/>
          <p:nvPr/>
        </p:nvSpPr>
        <p:spPr>
          <a:xfrm>
            <a:off x="8116225" y="5119617"/>
            <a:ext cx="936104" cy="369332"/>
          </a:xfrm>
          <a:prstGeom prst="rect">
            <a:avLst/>
          </a:prstGeom>
          <a:noFill/>
        </p:spPr>
        <p:txBody>
          <a:bodyPr wrap="square" rtlCol="0">
            <a:spAutoFit/>
          </a:bodyPr>
          <a:lstStyle/>
          <a:p>
            <a:r>
              <a:rPr lang="zh-CN" altLang="en-US" dirty="0"/>
              <a:t>阳台</a:t>
            </a:r>
            <a:endParaRPr lang="zh-CN" altLang="en-US" dirty="0"/>
          </a:p>
        </p:txBody>
      </p:sp>
      <p:sp>
        <p:nvSpPr>
          <p:cNvPr id="74" name="矩形: 圆角 73"/>
          <p:cNvSpPr/>
          <p:nvPr/>
        </p:nvSpPr>
        <p:spPr>
          <a:xfrm flipH="1">
            <a:off x="3088417" y="1637712"/>
            <a:ext cx="1014194" cy="4064739"/>
          </a:xfrm>
          <a:prstGeom prst="roundRect">
            <a:avLst/>
          </a:prstGeom>
          <a:noFill/>
          <a:ln>
            <a:solidFill>
              <a:schemeClr val="accent6"/>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zh-CN" altLang="en-US" dirty="0"/>
          </a:p>
        </p:txBody>
      </p:sp>
      <p:sp>
        <p:nvSpPr>
          <p:cNvPr id="75" name="矩形: 圆角 74"/>
          <p:cNvSpPr/>
          <p:nvPr/>
        </p:nvSpPr>
        <p:spPr>
          <a:xfrm flipH="1">
            <a:off x="244525" y="1637713"/>
            <a:ext cx="2807029" cy="4064738"/>
          </a:xfrm>
          <a:prstGeom prst="roundRect">
            <a:avLst/>
          </a:prstGeom>
          <a:noFill/>
          <a:ln>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zh-CN" altLang="en-US" dirty="0"/>
          </a:p>
        </p:txBody>
      </p:sp>
      <p:sp>
        <p:nvSpPr>
          <p:cNvPr id="76" name="文本框 75"/>
          <p:cNvSpPr txBox="1"/>
          <p:nvPr/>
        </p:nvSpPr>
        <p:spPr>
          <a:xfrm>
            <a:off x="5962159" y="1712119"/>
            <a:ext cx="1650914" cy="461665"/>
          </a:xfrm>
          <a:prstGeom prst="rect">
            <a:avLst/>
          </a:prstGeom>
          <a:noFill/>
        </p:spPr>
        <p:txBody>
          <a:bodyPr wrap="square" rtlCol="0">
            <a:spAutoFit/>
          </a:bodyPr>
          <a:lstStyle/>
          <a:p>
            <a:r>
              <a:rPr lang="zh-CN" altLang="en-US" sz="2400" dirty="0"/>
              <a:t>清洁区</a:t>
            </a:r>
            <a:endParaRPr lang="zh-CN" altLang="en-US" sz="2400" dirty="0"/>
          </a:p>
        </p:txBody>
      </p:sp>
      <p:sp>
        <p:nvSpPr>
          <p:cNvPr id="77" name="文本框 76"/>
          <p:cNvSpPr txBox="1"/>
          <p:nvPr/>
        </p:nvSpPr>
        <p:spPr>
          <a:xfrm>
            <a:off x="2987825" y="1701209"/>
            <a:ext cx="1208123" cy="400110"/>
          </a:xfrm>
          <a:prstGeom prst="rect">
            <a:avLst/>
          </a:prstGeom>
          <a:noFill/>
        </p:spPr>
        <p:txBody>
          <a:bodyPr wrap="square" rtlCol="0">
            <a:spAutoFit/>
          </a:bodyPr>
          <a:lstStyle/>
          <a:p>
            <a:r>
              <a:rPr lang="zh-CN" altLang="en-US" sz="2000" dirty="0"/>
              <a:t>半污染区</a:t>
            </a:r>
            <a:endParaRPr lang="zh-CN" altLang="en-US" sz="2000" dirty="0"/>
          </a:p>
        </p:txBody>
      </p:sp>
      <p:sp>
        <p:nvSpPr>
          <p:cNvPr id="78" name="文本框 77"/>
          <p:cNvSpPr txBox="1"/>
          <p:nvPr/>
        </p:nvSpPr>
        <p:spPr>
          <a:xfrm>
            <a:off x="790719" y="1691383"/>
            <a:ext cx="1650914" cy="461665"/>
          </a:xfrm>
          <a:prstGeom prst="rect">
            <a:avLst/>
          </a:prstGeom>
          <a:noFill/>
        </p:spPr>
        <p:txBody>
          <a:bodyPr wrap="square" rtlCol="0">
            <a:spAutoFit/>
          </a:bodyPr>
          <a:lstStyle/>
          <a:p>
            <a:r>
              <a:rPr lang="zh-CN" altLang="en-US" sz="2400" dirty="0"/>
              <a:t> 污染区</a:t>
            </a:r>
            <a:endParaRPr lang="zh-CN" altLang="en-US" sz="2400" dirty="0"/>
          </a:p>
        </p:txBody>
      </p:sp>
      <p:sp>
        <p:nvSpPr>
          <p:cNvPr id="79" name="文本框 78"/>
          <p:cNvSpPr txBox="1"/>
          <p:nvPr/>
        </p:nvSpPr>
        <p:spPr>
          <a:xfrm>
            <a:off x="5822990" y="5720602"/>
            <a:ext cx="2181993" cy="523220"/>
          </a:xfrm>
          <a:prstGeom prst="rect">
            <a:avLst/>
          </a:prstGeom>
          <a:noFill/>
        </p:spPr>
        <p:txBody>
          <a:bodyPr wrap="square" rtlCol="0">
            <a:spAutoFit/>
          </a:bodyPr>
          <a:lstStyle/>
          <a:p>
            <a:r>
              <a:rPr lang="zh-CN" altLang="en-US" sz="2800" dirty="0">
                <a:solidFill>
                  <a:srgbClr val="00B0F0"/>
                </a:solidFill>
              </a:rPr>
              <a:t>生活区</a:t>
            </a:r>
            <a:endParaRPr lang="zh-CN" altLang="en-US" sz="2800" dirty="0">
              <a:solidFill>
                <a:srgbClr val="00B0F0"/>
              </a:solidFill>
            </a:endParaRPr>
          </a:p>
        </p:txBody>
      </p:sp>
      <p:sp>
        <p:nvSpPr>
          <p:cNvPr id="80" name="文本框 79"/>
          <p:cNvSpPr txBox="1"/>
          <p:nvPr/>
        </p:nvSpPr>
        <p:spPr>
          <a:xfrm>
            <a:off x="1347960" y="5824913"/>
            <a:ext cx="2181993" cy="461665"/>
          </a:xfrm>
          <a:prstGeom prst="rect">
            <a:avLst/>
          </a:prstGeom>
          <a:noFill/>
        </p:spPr>
        <p:txBody>
          <a:bodyPr wrap="square" rtlCol="0">
            <a:spAutoFit/>
          </a:bodyPr>
          <a:lstStyle/>
          <a:p>
            <a:r>
              <a:rPr lang="zh-CN" altLang="en-US" sz="2400" b="1" dirty="0">
                <a:solidFill>
                  <a:srgbClr val="FF0000"/>
                </a:solidFill>
              </a:rPr>
              <a:t>隔离区</a:t>
            </a:r>
            <a:endParaRPr lang="zh-CN" altLang="en-US" sz="2400" b="1" dirty="0">
              <a:solidFill>
                <a:srgbClr val="FF0000"/>
              </a:solidFill>
            </a:endParaRPr>
          </a:p>
        </p:txBody>
      </p:sp>
      <p:sp>
        <p:nvSpPr>
          <p:cNvPr id="81" name="文本框 80"/>
          <p:cNvSpPr txBox="1"/>
          <p:nvPr/>
        </p:nvSpPr>
        <p:spPr>
          <a:xfrm>
            <a:off x="2997451" y="5782195"/>
            <a:ext cx="2181993" cy="523220"/>
          </a:xfrm>
          <a:prstGeom prst="rect">
            <a:avLst/>
          </a:prstGeom>
          <a:noFill/>
        </p:spPr>
        <p:txBody>
          <a:bodyPr wrap="square" rtlCol="0">
            <a:spAutoFit/>
          </a:bodyPr>
          <a:lstStyle/>
          <a:p>
            <a:r>
              <a:rPr lang="zh-CN" altLang="en-US" sz="2800" dirty="0">
                <a:solidFill>
                  <a:schemeClr val="accent6"/>
                </a:solidFill>
              </a:rPr>
              <a:t>缓冲区</a:t>
            </a:r>
            <a:endParaRPr lang="zh-CN" altLang="en-US" sz="2800" dirty="0">
              <a:solidFill>
                <a:schemeClr val="accent6"/>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pPr marL="0" indent="0">
              <a:buNone/>
            </a:pPr>
            <a:r>
              <a:rPr lang="zh-CN" altLang="en-US" dirty="0"/>
              <a:t>优点：往往可以很快改造而成</a:t>
            </a:r>
            <a:endParaRPr lang="en-US" altLang="zh-CN" dirty="0"/>
          </a:p>
          <a:p>
            <a:pPr marL="0" indent="0">
              <a:buNone/>
            </a:pPr>
            <a:endParaRPr lang="en-US" altLang="zh-CN" dirty="0"/>
          </a:p>
          <a:p>
            <a:pPr marL="0" indent="0">
              <a:buNone/>
            </a:pPr>
            <a:r>
              <a:rPr lang="zh-CN" altLang="en-US" dirty="0"/>
              <a:t>缺点：隔离区与其他老年人的生活区联系太紧密，易发生同一层老年人的交叉感染。</a:t>
            </a:r>
            <a:endParaRPr lang="zh-CN" altLang="en-US" dirty="0"/>
          </a:p>
        </p:txBody>
      </p:sp>
      <p:sp>
        <p:nvSpPr>
          <p:cNvPr id="3" name="标题 2"/>
          <p:cNvSpPr>
            <a:spLocks noGrp="1"/>
          </p:cNvSpPr>
          <p:nvPr>
            <p:ph type="title"/>
          </p:nvPr>
        </p:nvSpPr>
        <p:spPr/>
        <p:txBody>
          <a:bodyPr/>
          <a:lstStyle/>
          <a:p>
            <a:r>
              <a:rPr lang="zh-CN" altLang="en-US" dirty="0"/>
              <a:t>三、设施头端作为隔离区</a:t>
            </a:r>
            <a:endParaRPr lang="zh-CN" altLang="en-US" dirty="0"/>
          </a:p>
        </p:txBody>
      </p:sp>
    </p:spTree>
  </p:cSld>
  <p:clrMapOvr>
    <a:masterClrMapping/>
  </p:clrMapOvr>
</p:sld>
</file>

<file path=ppt/tags/tag1.xml><?xml version="1.0" encoding="utf-8"?>
<p:tagLst xmlns:p="http://schemas.openxmlformats.org/presentationml/2006/main">
  <p:tag name="TIMING" val="|4.8|2.4|4.3|20.3|3.9|11.4|6.6|1|39.9|3.1"/>
</p:tagLst>
</file>

<file path=ppt/tags/tag2.xml><?xml version="1.0" encoding="utf-8"?>
<p:tagLst xmlns:p="http://schemas.openxmlformats.org/presentationml/2006/main">
  <p:tag name="TIMING" val="|6.6"/>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2804</Words>
  <Application>WPS 演示</Application>
  <PresentationFormat>全屏显示(4:3)</PresentationFormat>
  <Paragraphs>876</Paragraphs>
  <Slides>24</Slides>
  <Notes>2</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24</vt:i4>
      </vt:variant>
    </vt:vector>
  </HeadingPairs>
  <TitlesOfParts>
    <vt:vector size="34" baseType="lpstr">
      <vt:lpstr>Arial</vt:lpstr>
      <vt:lpstr>宋体</vt:lpstr>
      <vt:lpstr>Wingdings</vt:lpstr>
      <vt:lpstr>Calibri</vt:lpstr>
      <vt:lpstr>汉鼎简中宋</vt:lpstr>
      <vt:lpstr>Calibri</vt:lpstr>
      <vt:lpstr>微软雅黑</vt:lpstr>
      <vt:lpstr>Arial Unicode MS</vt:lpstr>
      <vt:lpstr>Office 主题</vt:lpstr>
      <vt:lpstr>1_Office 主题</vt:lpstr>
      <vt:lpstr>新型冠状病毒疫情下 养老机构如何设置隔离区（室）</vt:lpstr>
      <vt:lpstr>养老机构有必要设置隔离区吗？</vt:lpstr>
      <vt:lpstr>一、完全分离型隔离区设置</vt:lpstr>
      <vt:lpstr>隔离区三区划分</vt:lpstr>
      <vt:lpstr>人员路线</vt:lpstr>
      <vt:lpstr>外走廊的灵活应用</vt:lpstr>
      <vt:lpstr>二、竖向隔离</vt:lpstr>
      <vt:lpstr>三、设施头端作为隔离区</vt:lpstr>
      <vt:lpstr>三、设施头端作为隔离区</vt:lpstr>
      <vt:lpstr>三、设施头端作为隔离区</vt:lpstr>
      <vt:lpstr>设置隔离区（室）条件及配置</vt:lpstr>
      <vt:lpstr>隔离区工作人员基本防护（一级防护）</vt:lpstr>
      <vt:lpstr>隔离区工作人员加强防护（二级防护）</vt:lpstr>
      <vt:lpstr>隔离防护建议</vt:lpstr>
      <vt:lpstr>隔离区的管理</vt:lpstr>
      <vt:lpstr>隔离区里的操作流程</vt:lpstr>
      <vt:lpstr>隔离区里的操作流程</vt:lpstr>
      <vt:lpstr>隔离区里的操作流程</vt:lpstr>
      <vt:lpstr>现实问题 </vt:lpstr>
      <vt:lpstr>没有条件设置隔离区的怎么办？</vt:lpstr>
      <vt:lpstr>让“隔离区”温和起来</vt:lpstr>
      <vt:lpstr>因地制宜，顺势而为</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bj</dc:creator>
  <cp:lastModifiedBy>狗儿o(^_^)o</cp:lastModifiedBy>
  <cp:revision>534</cp:revision>
  <dcterms:created xsi:type="dcterms:W3CDTF">2013-10-30T09:04:00Z</dcterms:created>
  <dcterms:modified xsi:type="dcterms:W3CDTF">2020-03-09T06:43:45Z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2052-11.1.0.9513</vt:lpwstr>
  </property>
</Properties>
</file>